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99" r:id="rId2"/>
    <p:sldId id="271" r:id="rId3"/>
    <p:sldId id="279" r:id="rId4"/>
    <p:sldId id="283" r:id="rId5"/>
    <p:sldId id="280" r:id="rId6"/>
    <p:sldId id="257" r:id="rId7"/>
    <p:sldId id="300" r:id="rId8"/>
    <p:sldId id="301" r:id="rId9"/>
    <p:sldId id="285" r:id="rId10"/>
    <p:sldId id="286" r:id="rId11"/>
    <p:sldId id="287" r:id="rId12"/>
    <p:sldId id="302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304" r:id="rId22"/>
    <p:sldId id="303" r:id="rId23"/>
    <p:sldId id="298" r:id="rId24"/>
    <p:sldId id="282" r:id="rId25"/>
  </p:sldIdLst>
  <p:sldSz cx="12192000" cy="6858000"/>
  <p:notesSz cx="6807200" cy="9939338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ようこそ" id="{E75E278A-FF0E-49A4-B170-79828D63BBAD}">
          <p14:sldIdLst>
            <p14:sldId id="299"/>
          </p14:sldIdLst>
        </p14:section>
        <p14:section name="デザイン、変形、注釈、共同作業、操作アシスト" id="{B9B51309-D148-4332-87C2-07BE32FBCA3B}">
          <p14:sldIdLst>
            <p14:sldId id="271"/>
            <p14:sldId id="279"/>
            <p14:sldId id="283"/>
            <p14:sldId id="280"/>
            <p14:sldId id="257"/>
            <p14:sldId id="300"/>
            <p14:sldId id="301"/>
            <p14:sldId id="285"/>
            <p14:sldId id="286"/>
            <p14:sldId id="287"/>
            <p14:sldId id="302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304"/>
            <p14:sldId id="303"/>
          </p14:sldIdLst>
        </p14:section>
        <p14:section name="タイトルなしのセクション" id="{1E9F96CE-238E-4572-BFCF-68F7BF3746A3}">
          <p14:sldIdLst>
            <p14:sldId id="298"/>
          </p14:sldIdLst>
        </p14:section>
        <p14:section name="詳細情報" id="{2CC34DB2-6590-42C0-AD4B-A04C6060184E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92B"/>
    <a:srgbClr val="DD4157"/>
    <a:srgbClr val="DD462F"/>
    <a:srgbClr val="FF0066"/>
    <a:srgbClr val="404040"/>
    <a:srgbClr val="D24726"/>
    <a:srgbClr val="FF9B45"/>
    <a:srgbClr val="F8CFB6"/>
    <a:srgbClr val="F8CAB6"/>
    <a:srgbClr val="923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14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6FA4E-A41F-44C6-8F4D-F0C8ADCAC6BE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66288C18-0D9C-490D-864A-7BC8C4E286B2}">
      <dgm:prSet custT="1"/>
      <dgm:spPr/>
      <dgm:t>
        <a:bodyPr/>
        <a:lstStyle/>
        <a:p>
          <a:pPr algn="l"/>
          <a:r>
            <a:rPr kumimoji="1" lang="zh-CN" altLang="en-US" sz="22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大学升学班</a:t>
          </a:r>
          <a:endParaRPr kumimoji="1" lang="en-US" altLang="zh-CN" sz="2200" kern="1200" dirty="0" smtClean="0">
            <a:solidFill>
              <a:srgbClr val="DD462F"/>
            </a:solidFill>
            <a:latin typeface="Arial Narrow" panose="020B0606020202030204" pitchFamily="34" charset="0"/>
            <a:ea typeface="+mn-ea"/>
            <a:cs typeface="+mn-cs"/>
          </a:endParaRPr>
        </a:p>
        <a:p>
          <a:pPr algn="l"/>
          <a:r>
            <a:rPr kumimoji="1" lang="zh-CN" altLang="en-US" sz="22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大学院升学班</a:t>
          </a:r>
          <a:endParaRPr kumimoji="1" lang="en-US" altLang="zh-CN" sz="2200" kern="1200" dirty="0" smtClean="0">
            <a:solidFill>
              <a:srgbClr val="DD462F"/>
            </a:solidFill>
            <a:latin typeface="Arial Narrow" panose="020B0606020202030204" pitchFamily="34" charset="0"/>
            <a:ea typeface="+mn-ea"/>
            <a:cs typeface="+mn-cs"/>
          </a:endParaRPr>
        </a:p>
        <a:p>
          <a:pPr algn="l"/>
          <a:r>
            <a:rPr kumimoji="1" lang="zh-CN" altLang="en-US" sz="22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就业班</a:t>
          </a:r>
          <a:endParaRPr kumimoji="1" lang="en-US" altLang="zh-CN" sz="2200" kern="1200" dirty="0" smtClean="0">
            <a:solidFill>
              <a:srgbClr val="DD462F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47DF2B84-DFC1-4A5F-AB75-A88BBAEDEDC5}" type="parTrans" cxnId="{03DEEBDD-5484-4FB8-B674-DE0B42872D64}">
      <dgm:prSet/>
      <dgm:spPr/>
      <dgm:t>
        <a:bodyPr/>
        <a:lstStyle/>
        <a:p>
          <a:pPr algn="l"/>
          <a:endParaRPr kumimoji="1" lang="ja-JP" altLang="en-US">
            <a:solidFill>
              <a:schemeClr val="bg1"/>
            </a:solidFill>
          </a:endParaRPr>
        </a:p>
      </dgm:t>
    </dgm:pt>
    <dgm:pt modelId="{FCF04744-49D4-4B84-BC81-919FB8DCCF1B}" type="sibTrans" cxnId="{03DEEBDD-5484-4FB8-B674-DE0B42872D64}">
      <dgm:prSet/>
      <dgm:spPr/>
      <dgm:t>
        <a:bodyPr/>
        <a:lstStyle/>
        <a:p>
          <a:pPr algn="l"/>
          <a:endParaRPr kumimoji="1" lang="ja-JP" altLang="en-US">
            <a:solidFill>
              <a:schemeClr val="bg1"/>
            </a:solidFill>
          </a:endParaRPr>
        </a:p>
      </dgm:t>
    </dgm:pt>
    <dgm:pt modelId="{3F1C4981-23DA-468D-A792-91181FB361F3}">
      <dgm:prSet custT="1"/>
      <dgm:spPr/>
      <dgm:t>
        <a:bodyPr/>
        <a:lstStyle/>
        <a:p>
          <a:pPr algn="l"/>
          <a:r>
            <a:rPr kumimoji="1" lang="zh-CN" altLang="en-US" sz="24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学费</a:t>
          </a:r>
          <a:r>
            <a:rPr kumimoji="1" lang="zh-TW" altLang="en-US" sz="24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可半年</a:t>
          </a:r>
          <a:r>
            <a:rPr kumimoji="1" lang="zh-CN" altLang="en-US" sz="24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缴纳</a:t>
          </a:r>
          <a:endParaRPr kumimoji="1" lang="ja-JP" altLang="en-US" sz="2400" kern="1200" dirty="0">
            <a:solidFill>
              <a:srgbClr val="DD462F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655AD91A-D027-4931-A77A-1D37D57D25D6}" type="parTrans" cxnId="{9C15D564-5932-44EA-8A49-43E031A74256}">
      <dgm:prSet/>
      <dgm:spPr/>
      <dgm:t>
        <a:bodyPr/>
        <a:lstStyle/>
        <a:p>
          <a:pPr algn="l"/>
          <a:endParaRPr kumimoji="1" lang="ja-JP" altLang="en-US">
            <a:solidFill>
              <a:schemeClr val="bg1"/>
            </a:solidFill>
          </a:endParaRPr>
        </a:p>
      </dgm:t>
    </dgm:pt>
    <dgm:pt modelId="{38FE0386-3336-4297-9F7A-A41A55C61257}" type="sibTrans" cxnId="{9C15D564-5932-44EA-8A49-43E031A74256}">
      <dgm:prSet/>
      <dgm:spPr/>
      <dgm:t>
        <a:bodyPr/>
        <a:lstStyle/>
        <a:p>
          <a:pPr algn="l"/>
          <a:endParaRPr kumimoji="1" lang="ja-JP" altLang="en-US">
            <a:solidFill>
              <a:schemeClr val="bg1"/>
            </a:solidFill>
          </a:endParaRPr>
        </a:p>
      </dgm:t>
    </dgm:pt>
    <dgm:pt modelId="{B24035B6-C9EE-4A32-B536-1131BC5A5FB7}">
      <dgm:prSet phldrT="[テキスト]" custT="1"/>
      <dgm:spPr>
        <a:solidFill>
          <a:srgbClr val="FFC000"/>
        </a:solidFill>
      </dgm:spPr>
      <dgm:t>
        <a:bodyPr/>
        <a:lstStyle/>
        <a:p>
          <a:pPr algn="ctr"/>
          <a:r>
            <a:rPr kumimoji="1" lang="zh-CN" altLang="en-US" sz="28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升学率高</a:t>
          </a:r>
          <a:endParaRPr kumimoji="1" lang="en-US" altLang="ja-JP" sz="2800" kern="1200" dirty="0" smtClean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78AED5F6-FBD8-4FF2-9DEC-394751BEAD32}" type="sibTrans" cxnId="{4BB72852-BFA7-4AC7-B319-24F4B2C4B232}">
      <dgm:prSet custT="1"/>
      <dgm:spPr>
        <a:solidFill>
          <a:srgbClr val="FF3300"/>
        </a:solidFill>
      </dgm:spPr>
      <dgm:t>
        <a:bodyPr/>
        <a:lstStyle/>
        <a:p>
          <a:pPr algn="ctr"/>
          <a:r>
            <a:rPr kumimoji="1" lang="zh-CN" altLang="en-US" sz="28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勤工俭学</a:t>
          </a:r>
          <a:endParaRPr kumimoji="1" lang="ja-JP" altLang="en-US" sz="2800" kern="1200" dirty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22868DC9-2317-49F9-9FDC-3F5CE2B17A22}" type="parTrans" cxnId="{4BB72852-BFA7-4AC7-B319-24F4B2C4B232}">
      <dgm:prSet/>
      <dgm:spPr/>
      <dgm:t>
        <a:bodyPr/>
        <a:lstStyle/>
        <a:p>
          <a:pPr algn="l"/>
          <a:endParaRPr kumimoji="1" lang="ja-JP" altLang="en-US">
            <a:solidFill>
              <a:schemeClr val="bg1"/>
            </a:solidFill>
          </a:endParaRPr>
        </a:p>
      </dgm:t>
    </dgm:pt>
    <dgm:pt modelId="{873797ED-98B6-4588-B7F4-8C0A4FA3848A}">
      <dgm:prSet phldrT="[テキスト]" custT="1"/>
      <dgm:spPr>
        <a:solidFill>
          <a:srgbClr val="7030A0"/>
        </a:solidFill>
      </dgm:spPr>
      <dgm:t>
        <a:bodyPr/>
        <a:lstStyle/>
        <a:p>
          <a:pPr algn="ctr"/>
          <a:r>
            <a:rPr kumimoji="1" lang="zh-CN" altLang="en-US" sz="28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特色课程</a:t>
          </a:r>
          <a:endParaRPr kumimoji="1" lang="en-US" altLang="ja-JP" sz="2800" kern="1200" dirty="0" smtClean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FAE1F16F-A80A-47D2-9CB6-F5A7416D4EDB}" type="sibTrans" cxnId="{B87609F7-FD63-403F-8DFC-B45763A7B884}">
      <dgm:prSet custT="1"/>
      <dgm:spPr>
        <a:solidFill>
          <a:srgbClr val="00B0F0"/>
        </a:solidFill>
      </dgm:spPr>
      <dgm:t>
        <a:bodyPr/>
        <a:lstStyle/>
        <a:p>
          <a:pPr algn="ctr"/>
          <a:r>
            <a:rPr kumimoji="1" lang="zh-CN" altLang="en-US" sz="32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国际化</a:t>
          </a:r>
          <a:endParaRPr kumimoji="1" lang="ja-JP" altLang="en-US" sz="3200" kern="1200" dirty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5437B5CE-F7E7-4BF0-8B32-5020E565510A}" type="parTrans" cxnId="{B87609F7-FD63-403F-8DFC-B45763A7B884}">
      <dgm:prSet/>
      <dgm:spPr/>
      <dgm:t>
        <a:bodyPr/>
        <a:lstStyle/>
        <a:p>
          <a:pPr algn="l"/>
          <a:endParaRPr kumimoji="1" lang="ja-JP" altLang="en-US">
            <a:solidFill>
              <a:schemeClr val="bg1"/>
            </a:solidFill>
          </a:endParaRPr>
        </a:p>
      </dgm:t>
    </dgm:pt>
    <dgm:pt modelId="{D1954348-1B57-4CCC-8B69-18A717CC2FE6}">
      <dgm:prSet phldrT="[テキスト]" custT="1"/>
      <dgm:spPr>
        <a:solidFill>
          <a:srgbClr val="A20000"/>
        </a:solidFill>
      </dgm:spPr>
      <dgm:t>
        <a:bodyPr/>
        <a:lstStyle/>
        <a:p>
          <a:pPr algn="ctr"/>
          <a:r>
            <a:rPr kumimoji="1" lang="zh-CN" altLang="en-US" sz="28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学费便宜</a:t>
          </a:r>
          <a:endParaRPr kumimoji="1" lang="en-US" altLang="ja-JP" sz="2800" kern="1200" dirty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F192DBD2-B504-4F55-8309-928A8173565A}" type="sibTrans" cxnId="{8583E601-4E63-41D7-91A0-5E70D1593BA9}">
      <dgm:prSet custT="1"/>
      <dgm:spPr>
        <a:solidFill>
          <a:srgbClr val="00B050"/>
        </a:solidFill>
      </dgm:spPr>
      <dgm:t>
        <a:bodyPr/>
        <a:lstStyle/>
        <a:p>
          <a:pPr algn="ctr"/>
          <a:r>
            <a:rPr kumimoji="1" lang="zh-CN" altLang="en-US" sz="32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学生月票</a:t>
          </a:r>
          <a:endParaRPr kumimoji="1" lang="ja-JP" altLang="en-US" sz="3200" kern="1200" dirty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59B8B236-D892-40CF-9727-16A601C4BC0C}" type="parTrans" cxnId="{8583E601-4E63-41D7-91A0-5E70D1593BA9}">
      <dgm:prSet/>
      <dgm:spPr/>
      <dgm:t>
        <a:bodyPr/>
        <a:lstStyle/>
        <a:p>
          <a:pPr algn="l"/>
          <a:endParaRPr kumimoji="1" lang="ja-JP" altLang="en-US">
            <a:solidFill>
              <a:schemeClr val="bg1"/>
            </a:solidFill>
          </a:endParaRPr>
        </a:p>
      </dgm:t>
    </dgm:pt>
    <dgm:pt modelId="{FD16131F-9D11-41C3-95E9-4EBD2F484FA7}" type="pres">
      <dgm:prSet presAssocID="{C866FA4E-A41F-44C6-8F4D-F0C8ADCAC6B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162539D1-F5FF-48AB-AACA-188C7775C7E1}" type="pres">
      <dgm:prSet presAssocID="{D1954348-1B57-4CCC-8B69-18A717CC2FE6}" presName="composite" presStyleCnt="0"/>
      <dgm:spPr/>
      <dgm:t>
        <a:bodyPr/>
        <a:lstStyle/>
        <a:p>
          <a:endParaRPr kumimoji="1" lang="ja-JP" altLang="en-US"/>
        </a:p>
      </dgm:t>
    </dgm:pt>
    <dgm:pt modelId="{DC11F799-4D23-4F4F-A37D-2EFA952FA49A}" type="pres">
      <dgm:prSet presAssocID="{D1954348-1B57-4CCC-8B69-18A717CC2FE6}" presName="Parent1" presStyleLbl="node1" presStyleIdx="0" presStyleCnt="6" custLinFactNeighborX="-1383" custLinFactNeighborY="6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65EF618-4021-4DFC-8441-0E12BCCDF97F}" type="pres">
      <dgm:prSet presAssocID="{D1954348-1B57-4CCC-8B69-18A717CC2FE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3983D7B-BF37-496E-97CB-725BB1602AD1}" type="pres">
      <dgm:prSet presAssocID="{D1954348-1B57-4CCC-8B69-18A717CC2FE6}" presName="BalanceSpacing" presStyleCnt="0"/>
      <dgm:spPr/>
      <dgm:t>
        <a:bodyPr/>
        <a:lstStyle/>
        <a:p>
          <a:endParaRPr kumimoji="1" lang="ja-JP" altLang="en-US"/>
        </a:p>
      </dgm:t>
    </dgm:pt>
    <dgm:pt modelId="{B52AEC9F-D73E-49C8-8530-94F838B7D5F3}" type="pres">
      <dgm:prSet presAssocID="{D1954348-1B57-4CCC-8B69-18A717CC2FE6}" presName="BalanceSpacing1" presStyleCnt="0"/>
      <dgm:spPr/>
      <dgm:t>
        <a:bodyPr/>
        <a:lstStyle/>
        <a:p>
          <a:endParaRPr kumimoji="1" lang="ja-JP" altLang="en-US"/>
        </a:p>
      </dgm:t>
    </dgm:pt>
    <dgm:pt modelId="{B000B70C-2425-40C7-9F27-F87199AB36E6}" type="pres">
      <dgm:prSet presAssocID="{F192DBD2-B504-4F55-8309-928A8173565A}" presName="Accent1Text" presStyleLbl="node1" presStyleIdx="1" presStyleCnt="6" custScaleY="94740" custLinFactNeighborX="5531" custLinFactNeighborY="431"/>
      <dgm:spPr/>
      <dgm:t>
        <a:bodyPr/>
        <a:lstStyle/>
        <a:p>
          <a:endParaRPr kumimoji="1" lang="ja-JP" altLang="en-US"/>
        </a:p>
      </dgm:t>
    </dgm:pt>
    <dgm:pt modelId="{4E9D4298-4E38-45EC-9247-F93A8F65CFE5}" type="pres">
      <dgm:prSet presAssocID="{F192DBD2-B504-4F55-8309-928A8173565A}" presName="spaceBetweenRectangles" presStyleCnt="0"/>
      <dgm:spPr/>
      <dgm:t>
        <a:bodyPr/>
        <a:lstStyle/>
        <a:p>
          <a:endParaRPr kumimoji="1" lang="ja-JP" altLang="en-US"/>
        </a:p>
      </dgm:t>
    </dgm:pt>
    <dgm:pt modelId="{B5F3D74F-CB1A-4981-AFE0-A147DD00C84C}" type="pres">
      <dgm:prSet presAssocID="{873797ED-98B6-4588-B7F4-8C0A4FA3848A}" presName="composite" presStyleCnt="0"/>
      <dgm:spPr/>
      <dgm:t>
        <a:bodyPr/>
        <a:lstStyle/>
        <a:p>
          <a:endParaRPr kumimoji="1" lang="ja-JP" altLang="en-US"/>
        </a:p>
      </dgm:t>
    </dgm:pt>
    <dgm:pt modelId="{042D44DC-20D4-4C2D-9685-BE2005A18D11}" type="pres">
      <dgm:prSet presAssocID="{873797ED-98B6-4588-B7F4-8C0A4FA3848A}" presName="Parent1" presStyleLbl="node1" presStyleIdx="2" presStyleCnt="6" custScaleX="113774" custLinFactNeighborX="-21736" custLinFactNeighborY="-32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6074619-B9ED-4EF3-9DC7-B2492D9F8768}" type="pres">
      <dgm:prSet presAssocID="{873797ED-98B6-4588-B7F4-8C0A4FA3848A}" presName="Childtext1" presStyleLbl="revTx" presStyleIdx="1" presStyleCnt="3" custScaleX="154780" custScaleY="66193" custLinFactNeighborX="-44680" custLinFactNeighborY="-53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4003332-2D67-4ECA-824E-31A1ED847B79}" type="pres">
      <dgm:prSet presAssocID="{873797ED-98B6-4588-B7F4-8C0A4FA3848A}" presName="BalanceSpacing" presStyleCnt="0"/>
      <dgm:spPr/>
      <dgm:t>
        <a:bodyPr/>
        <a:lstStyle/>
        <a:p>
          <a:endParaRPr kumimoji="1" lang="ja-JP" altLang="en-US"/>
        </a:p>
      </dgm:t>
    </dgm:pt>
    <dgm:pt modelId="{8A64C34C-B396-4C87-8D1C-8A042E1E6854}" type="pres">
      <dgm:prSet presAssocID="{873797ED-98B6-4588-B7F4-8C0A4FA3848A}" presName="BalanceSpacing1" presStyleCnt="0"/>
      <dgm:spPr/>
      <dgm:t>
        <a:bodyPr/>
        <a:lstStyle/>
        <a:p>
          <a:endParaRPr kumimoji="1" lang="ja-JP" altLang="en-US"/>
        </a:p>
      </dgm:t>
    </dgm:pt>
    <dgm:pt modelId="{5CF048B8-4298-4565-A9B0-385C7C62DD2C}" type="pres">
      <dgm:prSet presAssocID="{FAE1F16F-A80A-47D2-9CB6-F5A7416D4EDB}" presName="Accent1Text" presStyleLbl="node1" presStyleIdx="3" presStyleCnt="6" custScaleX="93108" custLinFactNeighborX="-30422" custLinFactNeighborY="-3215"/>
      <dgm:spPr/>
      <dgm:t>
        <a:bodyPr/>
        <a:lstStyle/>
        <a:p>
          <a:endParaRPr kumimoji="1" lang="ja-JP" altLang="en-US"/>
        </a:p>
      </dgm:t>
    </dgm:pt>
    <dgm:pt modelId="{9F01B6DE-9073-47D5-A214-333F5AAF7E59}" type="pres">
      <dgm:prSet presAssocID="{FAE1F16F-A80A-47D2-9CB6-F5A7416D4EDB}" presName="spaceBetweenRectangles" presStyleCnt="0"/>
      <dgm:spPr/>
      <dgm:t>
        <a:bodyPr/>
        <a:lstStyle/>
        <a:p>
          <a:endParaRPr kumimoji="1" lang="ja-JP" altLang="en-US"/>
        </a:p>
      </dgm:t>
    </dgm:pt>
    <dgm:pt modelId="{904BCB58-E1AA-494A-B932-BF65DFB6AC11}" type="pres">
      <dgm:prSet presAssocID="{B24035B6-C9EE-4A32-B536-1131BC5A5FB7}" presName="composite" presStyleCnt="0"/>
      <dgm:spPr/>
      <dgm:t>
        <a:bodyPr/>
        <a:lstStyle/>
        <a:p>
          <a:endParaRPr kumimoji="1" lang="ja-JP" altLang="en-US"/>
        </a:p>
      </dgm:t>
    </dgm:pt>
    <dgm:pt modelId="{4B2A5EDE-0D98-4F34-BC88-0A5628C78D55}" type="pres">
      <dgm:prSet presAssocID="{B24035B6-C9EE-4A32-B536-1131BC5A5FB7}" presName="Parent1" presStyleLbl="node1" presStyleIdx="4" presStyleCnt="6" custScaleX="113046" custLinFactNeighborX="25332" custLinFactNeighborY="54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1F2039C-F26F-40A8-BA46-BF2ABAB8A5A8}" type="pres">
      <dgm:prSet presAssocID="{B24035B6-C9EE-4A32-B536-1131BC5A5FB7}" presName="Childtext1" presStyleLbl="revTx" presStyleIdx="2" presStyleCnt="3" custScaleX="90953" custLinFactNeighborX="-4700" custLinFactNeighborY="50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7AB23DF-AEF4-4CF7-987E-14F6CA1DC73B}" type="pres">
      <dgm:prSet presAssocID="{B24035B6-C9EE-4A32-B536-1131BC5A5FB7}" presName="BalanceSpacing" presStyleCnt="0"/>
      <dgm:spPr/>
      <dgm:t>
        <a:bodyPr/>
        <a:lstStyle/>
        <a:p>
          <a:endParaRPr kumimoji="1" lang="ja-JP" altLang="en-US"/>
        </a:p>
      </dgm:t>
    </dgm:pt>
    <dgm:pt modelId="{95AFC837-FFD5-4117-AD75-8C17A8598A8F}" type="pres">
      <dgm:prSet presAssocID="{B24035B6-C9EE-4A32-B536-1131BC5A5FB7}" presName="BalanceSpacing1" presStyleCnt="0"/>
      <dgm:spPr/>
      <dgm:t>
        <a:bodyPr/>
        <a:lstStyle/>
        <a:p>
          <a:endParaRPr kumimoji="1" lang="ja-JP" altLang="en-US"/>
        </a:p>
      </dgm:t>
    </dgm:pt>
    <dgm:pt modelId="{378703F6-C17E-48CE-BDF6-6C35CA6ED32A}" type="pres">
      <dgm:prSet presAssocID="{78AED5F6-FBD8-4FF2-9DEC-394751BEAD32}" presName="Accent1Text" presStyleLbl="node1" presStyleIdx="5" presStyleCnt="6" custLinFactNeighborX="27255" custLinFactNeighborY="1477"/>
      <dgm:spPr/>
      <dgm:t>
        <a:bodyPr/>
        <a:lstStyle/>
        <a:p>
          <a:endParaRPr kumimoji="1" lang="ja-JP" altLang="en-US"/>
        </a:p>
      </dgm:t>
    </dgm:pt>
  </dgm:ptLst>
  <dgm:cxnLst>
    <dgm:cxn modelId="{22AB88CC-3902-4F24-834A-1058997EFC09}" type="presOf" srcId="{66288C18-0D9C-490D-864A-7BC8C4E286B2}" destId="{56074619-B9ED-4EF3-9DC7-B2492D9F8768}" srcOrd="0" destOrd="0" presId="urn:microsoft.com/office/officeart/2008/layout/AlternatingHexagons"/>
    <dgm:cxn modelId="{B87609F7-FD63-403F-8DFC-B45763A7B884}" srcId="{C866FA4E-A41F-44C6-8F4D-F0C8ADCAC6BE}" destId="{873797ED-98B6-4588-B7F4-8C0A4FA3848A}" srcOrd="1" destOrd="0" parTransId="{5437B5CE-F7E7-4BF0-8B32-5020E565510A}" sibTransId="{FAE1F16F-A80A-47D2-9CB6-F5A7416D4EDB}"/>
    <dgm:cxn modelId="{4BB72852-BFA7-4AC7-B319-24F4B2C4B232}" srcId="{C866FA4E-A41F-44C6-8F4D-F0C8ADCAC6BE}" destId="{B24035B6-C9EE-4A32-B536-1131BC5A5FB7}" srcOrd="2" destOrd="0" parTransId="{22868DC9-2317-49F9-9FDC-3F5CE2B17A22}" sibTransId="{78AED5F6-FBD8-4FF2-9DEC-394751BEAD32}"/>
    <dgm:cxn modelId="{B703D600-404C-4E82-A9ED-AE35A2437517}" type="presOf" srcId="{873797ED-98B6-4588-B7F4-8C0A4FA3848A}" destId="{042D44DC-20D4-4C2D-9685-BE2005A18D11}" srcOrd="0" destOrd="0" presId="urn:microsoft.com/office/officeart/2008/layout/AlternatingHexagons"/>
    <dgm:cxn modelId="{03DEEBDD-5484-4FB8-B674-DE0B42872D64}" srcId="{873797ED-98B6-4588-B7F4-8C0A4FA3848A}" destId="{66288C18-0D9C-490D-864A-7BC8C4E286B2}" srcOrd="0" destOrd="0" parTransId="{47DF2B84-DFC1-4A5F-AB75-A88BBAEDEDC5}" sibTransId="{FCF04744-49D4-4B84-BC81-919FB8DCCF1B}"/>
    <dgm:cxn modelId="{9C15D564-5932-44EA-8A49-43E031A74256}" srcId="{D1954348-1B57-4CCC-8B69-18A717CC2FE6}" destId="{3F1C4981-23DA-468D-A792-91181FB361F3}" srcOrd="0" destOrd="0" parTransId="{655AD91A-D027-4931-A77A-1D37D57D25D6}" sibTransId="{38FE0386-3336-4297-9F7A-A41A55C61257}"/>
    <dgm:cxn modelId="{61DB5BBD-82EE-45C7-8A06-03C598BE53DF}" type="presOf" srcId="{D1954348-1B57-4CCC-8B69-18A717CC2FE6}" destId="{DC11F799-4D23-4F4F-A37D-2EFA952FA49A}" srcOrd="0" destOrd="0" presId="urn:microsoft.com/office/officeart/2008/layout/AlternatingHexagons"/>
    <dgm:cxn modelId="{4728267B-33C3-4C7B-8BB3-0D11FD6FB5FE}" type="presOf" srcId="{3F1C4981-23DA-468D-A792-91181FB361F3}" destId="{C65EF618-4021-4DFC-8441-0E12BCCDF97F}" srcOrd="0" destOrd="0" presId="urn:microsoft.com/office/officeart/2008/layout/AlternatingHexagons"/>
    <dgm:cxn modelId="{4C80CFF0-D94F-40ED-A219-0981B906D8D9}" type="presOf" srcId="{78AED5F6-FBD8-4FF2-9DEC-394751BEAD32}" destId="{378703F6-C17E-48CE-BDF6-6C35CA6ED32A}" srcOrd="0" destOrd="0" presId="urn:microsoft.com/office/officeart/2008/layout/AlternatingHexagons"/>
    <dgm:cxn modelId="{8583E601-4E63-41D7-91A0-5E70D1593BA9}" srcId="{C866FA4E-A41F-44C6-8F4D-F0C8ADCAC6BE}" destId="{D1954348-1B57-4CCC-8B69-18A717CC2FE6}" srcOrd="0" destOrd="0" parTransId="{59B8B236-D892-40CF-9727-16A601C4BC0C}" sibTransId="{F192DBD2-B504-4F55-8309-928A8173565A}"/>
    <dgm:cxn modelId="{FD2D1DAE-5FBB-4A00-8734-A7FFC214FB03}" type="presOf" srcId="{F192DBD2-B504-4F55-8309-928A8173565A}" destId="{B000B70C-2425-40C7-9F27-F87199AB36E6}" srcOrd="0" destOrd="0" presId="urn:microsoft.com/office/officeart/2008/layout/AlternatingHexagons"/>
    <dgm:cxn modelId="{31B70B3E-8485-484B-BCA7-D4931578E8CC}" type="presOf" srcId="{FAE1F16F-A80A-47D2-9CB6-F5A7416D4EDB}" destId="{5CF048B8-4298-4565-A9B0-385C7C62DD2C}" srcOrd="0" destOrd="0" presId="urn:microsoft.com/office/officeart/2008/layout/AlternatingHexagons"/>
    <dgm:cxn modelId="{22D1266F-C92D-4FC4-A4E8-253F5A0ECA36}" type="presOf" srcId="{C866FA4E-A41F-44C6-8F4D-F0C8ADCAC6BE}" destId="{FD16131F-9D11-41C3-95E9-4EBD2F484FA7}" srcOrd="0" destOrd="0" presId="urn:microsoft.com/office/officeart/2008/layout/AlternatingHexagons"/>
    <dgm:cxn modelId="{49B86D15-0980-4A1D-950E-7E07B55FCAEA}" type="presOf" srcId="{B24035B6-C9EE-4A32-B536-1131BC5A5FB7}" destId="{4B2A5EDE-0D98-4F34-BC88-0A5628C78D55}" srcOrd="0" destOrd="0" presId="urn:microsoft.com/office/officeart/2008/layout/AlternatingHexagons"/>
    <dgm:cxn modelId="{54B223DA-2276-4272-91AF-135F9AEF5B2F}" type="presParOf" srcId="{FD16131F-9D11-41C3-95E9-4EBD2F484FA7}" destId="{162539D1-F5FF-48AB-AACA-188C7775C7E1}" srcOrd="0" destOrd="0" presId="urn:microsoft.com/office/officeart/2008/layout/AlternatingHexagons"/>
    <dgm:cxn modelId="{E7FAEA3A-681F-439C-B5E2-992B1D15C324}" type="presParOf" srcId="{162539D1-F5FF-48AB-AACA-188C7775C7E1}" destId="{DC11F799-4D23-4F4F-A37D-2EFA952FA49A}" srcOrd="0" destOrd="0" presId="urn:microsoft.com/office/officeart/2008/layout/AlternatingHexagons"/>
    <dgm:cxn modelId="{2552056C-117C-4DCF-87C9-EE64D7A24FAD}" type="presParOf" srcId="{162539D1-F5FF-48AB-AACA-188C7775C7E1}" destId="{C65EF618-4021-4DFC-8441-0E12BCCDF97F}" srcOrd="1" destOrd="0" presId="urn:microsoft.com/office/officeart/2008/layout/AlternatingHexagons"/>
    <dgm:cxn modelId="{7E21D113-9746-4521-911C-EA6ED0A5C10F}" type="presParOf" srcId="{162539D1-F5FF-48AB-AACA-188C7775C7E1}" destId="{13983D7B-BF37-496E-97CB-725BB1602AD1}" srcOrd="2" destOrd="0" presId="urn:microsoft.com/office/officeart/2008/layout/AlternatingHexagons"/>
    <dgm:cxn modelId="{C7688D6F-4072-4D8A-8818-BB05DD918C6F}" type="presParOf" srcId="{162539D1-F5FF-48AB-AACA-188C7775C7E1}" destId="{B52AEC9F-D73E-49C8-8530-94F838B7D5F3}" srcOrd="3" destOrd="0" presId="urn:microsoft.com/office/officeart/2008/layout/AlternatingHexagons"/>
    <dgm:cxn modelId="{E723E75F-9490-46D1-BE20-F49DF3D1D456}" type="presParOf" srcId="{162539D1-F5FF-48AB-AACA-188C7775C7E1}" destId="{B000B70C-2425-40C7-9F27-F87199AB36E6}" srcOrd="4" destOrd="0" presId="urn:microsoft.com/office/officeart/2008/layout/AlternatingHexagons"/>
    <dgm:cxn modelId="{B3D777FC-D438-4A80-A776-7CF8881E5E53}" type="presParOf" srcId="{FD16131F-9D11-41C3-95E9-4EBD2F484FA7}" destId="{4E9D4298-4E38-45EC-9247-F93A8F65CFE5}" srcOrd="1" destOrd="0" presId="urn:microsoft.com/office/officeart/2008/layout/AlternatingHexagons"/>
    <dgm:cxn modelId="{408B65AE-53D5-4CF8-9CA8-065CC04AEBF9}" type="presParOf" srcId="{FD16131F-9D11-41C3-95E9-4EBD2F484FA7}" destId="{B5F3D74F-CB1A-4981-AFE0-A147DD00C84C}" srcOrd="2" destOrd="0" presId="urn:microsoft.com/office/officeart/2008/layout/AlternatingHexagons"/>
    <dgm:cxn modelId="{6F11DD25-11F0-4953-936C-12B0A275026A}" type="presParOf" srcId="{B5F3D74F-CB1A-4981-AFE0-A147DD00C84C}" destId="{042D44DC-20D4-4C2D-9685-BE2005A18D11}" srcOrd="0" destOrd="0" presId="urn:microsoft.com/office/officeart/2008/layout/AlternatingHexagons"/>
    <dgm:cxn modelId="{7E122488-27E9-410E-9C66-7B8523A60703}" type="presParOf" srcId="{B5F3D74F-CB1A-4981-AFE0-A147DD00C84C}" destId="{56074619-B9ED-4EF3-9DC7-B2492D9F8768}" srcOrd="1" destOrd="0" presId="urn:microsoft.com/office/officeart/2008/layout/AlternatingHexagons"/>
    <dgm:cxn modelId="{ED55C426-8563-4DBE-A3D2-9DEC27241CC2}" type="presParOf" srcId="{B5F3D74F-CB1A-4981-AFE0-A147DD00C84C}" destId="{54003332-2D67-4ECA-824E-31A1ED847B79}" srcOrd="2" destOrd="0" presId="urn:microsoft.com/office/officeart/2008/layout/AlternatingHexagons"/>
    <dgm:cxn modelId="{C4A34A84-672C-4DE7-870A-6A3B8D0A8B6B}" type="presParOf" srcId="{B5F3D74F-CB1A-4981-AFE0-A147DD00C84C}" destId="{8A64C34C-B396-4C87-8D1C-8A042E1E6854}" srcOrd="3" destOrd="0" presId="urn:microsoft.com/office/officeart/2008/layout/AlternatingHexagons"/>
    <dgm:cxn modelId="{99477BBC-1A7F-4961-B605-1C649ECAAF12}" type="presParOf" srcId="{B5F3D74F-CB1A-4981-AFE0-A147DD00C84C}" destId="{5CF048B8-4298-4565-A9B0-385C7C62DD2C}" srcOrd="4" destOrd="0" presId="urn:microsoft.com/office/officeart/2008/layout/AlternatingHexagons"/>
    <dgm:cxn modelId="{43FC0FD3-C619-4CE6-AA9C-9E5890E3444F}" type="presParOf" srcId="{FD16131F-9D11-41C3-95E9-4EBD2F484FA7}" destId="{9F01B6DE-9073-47D5-A214-333F5AAF7E59}" srcOrd="3" destOrd="0" presId="urn:microsoft.com/office/officeart/2008/layout/AlternatingHexagons"/>
    <dgm:cxn modelId="{B5EC8D45-FB6E-45A6-89DB-F142FA3C87BB}" type="presParOf" srcId="{FD16131F-9D11-41C3-95E9-4EBD2F484FA7}" destId="{904BCB58-E1AA-494A-B932-BF65DFB6AC11}" srcOrd="4" destOrd="0" presId="urn:microsoft.com/office/officeart/2008/layout/AlternatingHexagons"/>
    <dgm:cxn modelId="{CAB85AFA-C537-4162-879C-C67DF23590D1}" type="presParOf" srcId="{904BCB58-E1AA-494A-B932-BF65DFB6AC11}" destId="{4B2A5EDE-0D98-4F34-BC88-0A5628C78D55}" srcOrd="0" destOrd="0" presId="urn:microsoft.com/office/officeart/2008/layout/AlternatingHexagons"/>
    <dgm:cxn modelId="{AEE7BF92-15C8-4903-89A2-B0014042FA36}" type="presParOf" srcId="{904BCB58-E1AA-494A-B932-BF65DFB6AC11}" destId="{F1F2039C-F26F-40A8-BA46-BF2ABAB8A5A8}" srcOrd="1" destOrd="0" presId="urn:microsoft.com/office/officeart/2008/layout/AlternatingHexagons"/>
    <dgm:cxn modelId="{6F9DB273-2631-4348-8EE2-B546D2815BB7}" type="presParOf" srcId="{904BCB58-E1AA-494A-B932-BF65DFB6AC11}" destId="{47AB23DF-AEF4-4CF7-987E-14F6CA1DC73B}" srcOrd="2" destOrd="0" presId="urn:microsoft.com/office/officeart/2008/layout/AlternatingHexagons"/>
    <dgm:cxn modelId="{ACAD96AF-7C0A-4143-9F72-AB9B29C341E3}" type="presParOf" srcId="{904BCB58-E1AA-494A-B932-BF65DFB6AC11}" destId="{95AFC837-FFD5-4117-AD75-8C17A8598A8F}" srcOrd="3" destOrd="0" presId="urn:microsoft.com/office/officeart/2008/layout/AlternatingHexagons"/>
    <dgm:cxn modelId="{497CB3D6-94FC-4B39-A96B-BBF0D4EB9A19}" type="presParOf" srcId="{904BCB58-E1AA-494A-B932-BF65DFB6AC11}" destId="{378703F6-C17E-48CE-BDF6-6C35CA6ED32A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1F799-4D23-4F4F-A37D-2EFA952FA49A}">
      <dsp:nvSpPr>
        <dsp:cNvPr id="0" name=""/>
        <dsp:cNvSpPr/>
      </dsp:nvSpPr>
      <dsp:spPr>
        <a:xfrm rot="5400000">
          <a:off x="3462191" y="112805"/>
          <a:ext cx="1551129" cy="1349482"/>
        </a:xfrm>
        <a:prstGeom prst="hexagon">
          <a:avLst>
            <a:gd name="adj" fmla="val 25000"/>
            <a:gd name="vf" fmla="val 115470"/>
          </a:avLst>
        </a:prstGeom>
        <a:solidFill>
          <a:srgbClr val="A2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28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学费便宜</a:t>
          </a:r>
          <a:endParaRPr kumimoji="1" lang="en-US" altLang="ja-JP" sz="2800" kern="1200" dirty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 rot="-5400000">
        <a:off x="3773308" y="253700"/>
        <a:ext cx="928894" cy="1067693"/>
      </dsp:txXfrm>
    </dsp:sp>
    <dsp:sp modelId="{C65EF618-4021-4DFC-8441-0E12BCCDF97F}">
      <dsp:nvSpPr>
        <dsp:cNvPr id="0" name=""/>
        <dsp:cNvSpPr/>
      </dsp:nvSpPr>
      <dsp:spPr>
        <a:xfrm>
          <a:off x="4972111" y="312869"/>
          <a:ext cx="1731060" cy="93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24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学费</a:t>
          </a:r>
          <a:r>
            <a:rPr kumimoji="1" lang="zh-TW" altLang="en-US" sz="24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可半年</a:t>
          </a:r>
          <a:r>
            <a:rPr kumimoji="1" lang="zh-CN" altLang="en-US" sz="24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缴纳</a:t>
          </a:r>
          <a:endParaRPr kumimoji="1" lang="ja-JP" altLang="en-US" sz="2400" kern="1200" dirty="0">
            <a:solidFill>
              <a:srgbClr val="DD462F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4972111" y="312869"/>
        <a:ext cx="1731060" cy="930677"/>
      </dsp:txXfrm>
    </dsp:sp>
    <dsp:sp modelId="{B000B70C-2425-40C7-9F27-F87199AB36E6}">
      <dsp:nvSpPr>
        <dsp:cNvPr id="0" name=""/>
        <dsp:cNvSpPr/>
      </dsp:nvSpPr>
      <dsp:spPr>
        <a:xfrm rot="5400000">
          <a:off x="2138848" y="110152"/>
          <a:ext cx="1469540" cy="1349482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32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学生月票</a:t>
          </a:r>
          <a:endParaRPr kumimoji="1" lang="ja-JP" altLang="en-US" sz="3200" kern="1200" dirty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 rot="-5400000">
        <a:off x="2414603" y="285041"/>
        <a:ext cx="918030" cy="999704"/>
      </dsp:txXfrm>
    </dsp:sp>
    <dsp:sp modelId="{042D44DC-20D4-4C2D-9685-BE2005A18D11}">
      <dsp:nvSpPr>
        <dsp:cNvPr id="0" name=""/>
        <dsp:cNvSpPr/>
      </dsp:nvSpPr>
      <dsp:spPr>
        <a:xfrm rot="5400000">
          <a:off x="2685440" y="1277258"/>
          <a:ext cx="1551129" cy="1535360"/>
        </a:xfrm>
        <a:prstGeom prst="hexagon">
          <a:avLst>
            <a:gd name="adj" fmla="val 25000"/>
            <a:gd name="vf" fmla="val 115470"/>
          </a:avLst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28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特色课程</a:t>
          </a:r>
          <a:endParaRPr kumimoji="1" lang="en-US" altLang="ja-JP" sz="2800" kern="1200" dirty="0" smtClean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 rot="-5400000">
        <a:off x="2947917" y="1526581"/>
        <a:ext cx="1026174" cy="1036715"/>
      </dsp:txXfrm>
    </dsp:sp>
    <dsp:sp modelId="{56074619-B9ED-4EF3-9DC7-B2492D9F8768}">
      <dsp:nvSpPr>
        <dsp:cNvPr id="0" name=""/>
        <dsp:cNvSpPr/>
      </dsp:nvSpPr>
      <dsp:spPr>
        <a:xfrm>
          <a:off x="141195" y="1736910"/>
          <a:ext cx="2592905" cy="616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22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大学升学班</a:t>
          </a:r>
          <a:endParaRPr kumimoji="1" lang="en-US" altLang="zh-CN" sz="2200" kern="1200" dirty="0" smtClean="0">
            <a:solidFill>
              <a:srgbClr val="DD462F"/>
            </a:solidFill>
            <a:latin typeface="Arial Narrow" panose="020B0606020202030204" pitchFamily="34" charset="0"/>
            <a:ea typeface="+mn-ea"/>
            <a:cs typeface="+mn-cs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22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大学院升学班</a:t>
          </a:r>
          <a:endParaRPr kumimoji="1" lang="en-US" altLang="zh-CN" sz="2200" kern="1200" dirty="0" smtClean="0">
            <a:solidFill>
              <a:srgbClr val="DD462F"/>
            </a:solidFill>
            <a:latin typeface="Arial Narrow" panose="020B0606020202030204" pitchFamily="34" charset="0"/>
            <a:ea typeface="+mn-ea"/>
            <a:cs typeface="+mn-cs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2200" kern="1200" dirty="0" smtClean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rPr>
            <a:t>就业班</a:t>
          </a:r>
          <a:endParaRPr kumimoji="1" lang="en-US" altLang="zh-CN" sz="2200" kern="1200" dirty="0" smtClean="0">
            <a:solidFill>
              <a:srgbClr val="DD462F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141195" y="1736910"/>
        <a:ext cx="2592905" cy="616043"/>
      </dsp:txXfrm>
    </dsp:sp>
    <dsp:sp modelId="{5CF048B8-4298-4565-A9B0-385C7C62DD2C}">
      <dsp:nvSpPr>
        <dsp:cNvPr id="0" name=""/>
        <dsp:cNvSpPr/>
      </dsp:nvSpPr>
      <dsp:spPr>
        <a:xfrm rot="5400000">
          <a:off x="4025665" y="1416700"/>
          <a:ext cx="1551129" cy="1256476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32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国际化</a:t>
          </a:r>
          <a:endParaRPr kumimoji="1" lang="ja-JP" altLang="en-US" sz="3200" kern="1200" dirty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 rot="-5400000">
        <a:off x="4362514" y="1503341"/>
        <a:ext cx="877430" cy="1083195"/>
      </dsp:txXfrm>
    </dsp:sp>
    <dsp:sp modelId="{4B2A5EDE-0D98-4F34-BC88-0A5628C78D55}">
      <dsp:nvSpPr>
        <dsp:cNvPr id="0" name=""/>
        <dsp:cNvSpPr/>
      </dsp:nvSpPr>
      <dsp:spPr>
        <a:xfrm rot="5400000">
          <a:off x="3822706" y="2651281"/>
          <a:ext cx="1551129" cy="1525536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28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升学率高</a:t>
          </a:r>
          <a:endParaRPr kumimoji="1" lang="en-US" altLang="ja-JP" sz="2800" kern="1200" dirty="0" smtClean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 rot="-5400000">
        <a:off x="4087660" y="2894874"/>
        <a:ext cx="1021220" cy="1038351"/>
      </dsp:txXfrm>
    </dsp:sp>
    <dsp:sp modelId="{F1F2039C-F26F-40A8-BA46-BF2ABAB8A5A8}">
      <dsp:nvSpPr>
        <dsp:cNvPr id="0" name=""/>
        <dsp:cNvSpPr/>
      </dsp:nvSpPr>
      <dsp:spPr>
        <a:xfrm>
          <a:off x="4969055" y="2993280"/>
          <a:ext cx="1574451" cy="93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703F6-C17E-48CE-BDF6-6C35CA6ED32A}">
      <dsp:nvSpPr>
        <dsp:cNvPr id="0" name=""/>
        <dsp:cNvSpPr/>
      </dsp:nvSpPr>
      <dsp:spPr>
        <a:xfrm rot="5400000">
          <a:off x="2391215" y="2739308"/>
          <a:ext cx="1551129" cy="1349482"/>
        </a:xfrm>
        <a:prstGeom prst="hexagon">
          <a:avLst>
            <a:gd name="adj" fmla="val 25000"/>
            <a:gd name="vf" fmla="val 115470"/>
          </a:avLst>
        </a:prstGeom>
        <a:solidFill>
          <a:srgbClr val="FF3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2800" kern="1200" dirty="0" smtClean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rPr>
            <a:t>勤工俭学</a:t>
          </a:r>
          <a:endParaRPr kumimoji="1" lang="ja-JP" altLang="en-US" sz="2800" kern="1200" dirty="0">
            <a:solidFill>
              <a:schemeClr val="bg1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 rot="-5400000">
        <a:off x="2702332" y="2880203"/>
        <a:ext cx="928894" cy="1067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6CA0ED-538A-4E1C-8876-580A6E2B1865}" type="datetime4"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2019年6月14日</a:t>
            </a:fld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‹#›</a:t>
            </a:fld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A0E30E21-12B5-4D6C-8A68-57406F5197C8}" type="datetime4">
              <a:rPr lang="ja-JP" altLang="en-US" smtClean="0"/>
              <a:pPr/>
              <a:t>2019年6月14日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クリックしてマスター テキストのスタイルを編集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DF61EA0F-A667-4B49-8422-0062BC55E249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95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8726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9104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29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altLang="ja-JP" dirty="0"/>
              <a:t>[</a:t>
            </a:r>
            <a:r>
              <a:rPr lang="ja-JP" altLang="en-US" dirty="0"/>
              <a:t>スライド ショー</a:t>
            </a:r>
            <a:r>
              <a:rPr lang="en-US" altLang="ja-JP" dirty="0"/>
              <a:t>] </a:t>
            </a:r>
            <a:r>
              <a:rPr lang="ja-JP" altLang="en-US" dirty="0"/>
              <a:t>モードで、矢印を選択してリンクにアクセスします。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n-US" altLang="ja-JP" smtClean="0"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178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2" name="直線​​コネクタ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21206" y="448056"/>
            <a:ext cx="11066400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マスター テキストの書式設定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 dirty="0"/>
          </a:p>
        </p:txBody>
      </p:sp>
      <p:sp>
        <p:nvSpPr>
          <p:cNvPr id="6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DAC8C0D2-2181-426E-A221-A4F2B9E7D703}" type="datetime4">
              <a:rPr lang="ja-JP" altLang="en-US" smtClean="0"/>
              <a:pPr/>
              <a:t>2019年6月14日</a:t>
            </a:fld>
            <a:endParaRPr lang="ja-JP" altLang="en-US" dirty="0"/>
          </a:p>
        </p:txBody>
      </p:sp>
      <p:sp>
        <p:nvSpPr>
          <p:cNvPr id="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9860EDB8-5305-433F-BE41-D7A86D811DB3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長方形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11066400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メイリオ" panose="020B0604030504040204" pitchFamily="50" charset="-128"/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メイリオ" panose="020B0604030504040204" pitchFamily="50" charset="-128"/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メイリオ" panose="020B0604030504040204" pitchFamily="50" charset="-128"/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マスター テキストの書式設定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1106635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47363219-408C-4A9D-891F-E3F5534D9BEE}" type="datetime4">
              <a:rPr lang="ja-JP" altLang="en-US" smtClean="0"/>
              <a:pPr/>
              <a:t>2019年6月14日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9860EDB8-5305-433F-BE41-D7A86D811DB3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cxnSp>
        <p:nvCxnSpPr>
          <p:cNvPr id="8" name="直線​​コネクタ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kumimoji="1" lang="en-US" sz="1200" kern="1200" dirty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.jpe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G"/><Relationship Id="rId7" Type="http://schemas.openxmlformats.org/officeDocument/2006/relationships/image" Target="../media/image6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image" Target="../media/image82.jpeg"/><Relationship Id="rId5" Type="http://schemas.openxmlformats.org/officeDocument/2006/relationships/image" Target="../media/image77.JPG"/><Relationship Id="rId10" Type="http://schemas.openxmlformats.org/officeDocument/2006/relationships/image" Target="../media/image81.jpeg"/><Relationship Id="rId4" Type="http://schemas.openxmlformats.org/officeDocument/2006/relationships/image" Target="../media/image76.JPG"/><Relationship Id="rId9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81" y="4997815"/>
            <a:ext cx="1860000" cy="11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ãå¯å£«å±±ãã®ç»åæ¤ç´¢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81" y="5011246"/>
            <a:ext cx="1687856" cy="11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37" y="4997815"/>
            <a:ext cx="1860001" cy="11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38" y="4997815"/>
            <a:ext cx="1860000" cy="11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907283" y="2302117"/>
            <a:ext cx="9167742" cy="1137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000" i="1" dirty="0" smtClean="0">
                <a:solidFill>
                  <a:srgbClr val="DD462F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OHARA</a:t>
            </a:r>
            <a:r>
              <a:rPr lang="en-US" altLang="ja-JP" sz="4400" i="1" dirty="0" smtClean="0">
                <a:solidFill>
                  <a:srgbClr val="DD462F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Japanese Language School</a:t>
            </a:r>
            <a:endParaRPr lang="ja-JP" altLang="en-US" sz="4400" i="1" dirty="0">
              <a:solidFill>
                <a:srgbClr val="DD462F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989812" y="457200"/>
            <a:ext cx="6148106" cy="696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学校法人   大原学园</a:t>
            </a:r>
            <a:endParaRPr kumimoji="1" lang="ja-JP" altLang="en-US" sz="44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059083" y="1698567"/>
            <a:ext cx="8143106" cy="696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>
                <a:solidFill>
                  <a:srgbClr val="DD462F"/>
                </a:solidFill>
                <a:latin typeface="Arial Narrow" panose="020B0606020202030204" pitchFamily="34" charset="0"/>
              </a:rPr>
              <a:t>  大原日本语学院</a:t>
            </a:r>
            <a:endParaRPr kumimoji="1" lang="ja-JP" altLang="en-US" sz="44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159730" y="3543483"/>
            <a:ext cx="2610197" cy="962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</a:rPr>
              <a:t>学校介绍</a:t>
            </a:r>
            <a:endParaRPr lang="ja-JP" altLang="en-US" sz="4400" dirty="0">
              <a:solidFill>
                <a:srgbClr val="DD462F"/>
              </a:solidFill>
              <a:latin typeface="Arial Narrow" panose="020B0606020202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096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大学院升学</a:t>
            </a:r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班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608617" y="1686098"/>
            <a:ext cx="488788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＜国立＞</a:t>
            </a:r>
          </a:p>
          <a:p>
            <a:pPr algn="just">
              <a:spcAft>
                <a:spcPts val="0"/>
              </a:spcAft>
            </a:pPr>
            <a:r>
              <a:rPr lang="zh-TW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東京大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院         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东北大学大学院</a:t>
            </a:r>
            <a:endParaRPr lang="en-US" altLang="ja-JP" sz="2000" b="1" kern="100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埼玉大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院</a:t>
            </a:r>
            <a:r>
              <a:rPr lang="en-US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 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筑波大学大学院 </a:t>
            </a:r>
            <a:endParaRPr lang="en-US" altLang="ja-JP" sz="2000" b="1" kern="100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algn="just"/>
            <a:r>
              <a:rPr lang="zh-TW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佐賀大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zh-TW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zh-TW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院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en-US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山口大学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大学院</a:t>
            </a:r>
            <a:endParaRPr lang="en-US" altLang="zh-CN" sz="20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algn="just"/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电气通信大学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大学院</a:t>
            </a:r>
            <a:endParaRPr lang="en-US" altLang="zh-CN" sz="20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algn="just"/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东京海洋大学大学院等</a:t>
            </a:r>
            <a:endParaRPr lang="ja-JP" altLang="ja-JP" sz="2000" b="1" kern="100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20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＜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私立＞</a:t>
            </a:r>
          </a:p>
          <a:p>
            <a:pPr algn="just">
              <a:spcAft>
                <a:spcPts val="0"/>
              </a:spcAft>
            </a:pPr>
            <a:r>
              <a:rPr lang="zh-CN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庆应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院</a:t>
            </a:r>
            <a:r>
              <a:rPr lang="en-US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立教大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院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　　　　</a:t>
            </a:r>
            <a:r>
              <a:rPr lang="en-US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endParaRPr lang="en-US" altLang="ja-JP" sz="20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上智大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院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　　</a:t>
            </a:r>
            <a:r>
              <a:rPr lang="en-US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学習院大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院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　 　</a:t>
            </a:r>
            <a:endParaRPr lang="en-US" altLang="ja-JP" sz="20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法政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大学大学院　</a:t>
            </a:r>
            <a:r>
              <a:rPr lang="en-US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明治大学大学院 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　　　　　　　</a:t>
            </a:r>
            <a:endParaRPr lang="en-US" altLang="ja-JP" sz="20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青山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学院大学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大学院</a:t>
            </a:r>
            <a:r>
              <a:rPr lang="en-US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中央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大学大学院 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</a:p>
          <a:p>
            <a:pPr algn="just">
              <a:spcAft>
                <a:spcPts val="0"/>
              </a:spcAft>
            </a:pP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目白大学大学院　</a:t>
            </a:r>
            <a:r>
              <a:rPr lang="en-US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立命馆大学大学院 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　　　　</a:t>
            </a:r>
            <a:endParaRPr lang="en-US" altLang="ja-JP" sz="20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昭和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女子大学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大学院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等</a:t>
            </a: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　　</a:t>
            </a:r>
            <a:endParaRPr lang="en-US" altLang="ja-JP" sz="20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ja-JP" altLang="ja-JP" sz="20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　　</a:t>
            </a:r>
            <a:r>
              <a:rPr lang="ja-JP" altLang="ja-JP" sz="20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ja-JP" sz="2000" b="1" kern="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en-US" altLang="ja-JP" sz="2000" b="1" kern="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626878" y="5398043"/>
            <a:ext cx="4298576" cy="4953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altLang="ja-JP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626878" y="1438781"/>
            <a:ext cx="4736479" cy="5198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kumimoji="1" lang="zh-CN" altLang="en-US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信息收集能力，发表能力 </a:t>
            </a:r>
            <a:r>
              <a:rPr kumimoji="1" lang="en-US" altLang="zh-CN" sz="2800" dirty="0">
                <a:solidFill>
                  <a:schemeClr val="tx1"/>
                </a:solidFill>
                <a:latin typeface="Arial Narrow" panose="020B0606020202030204" pitchFamily="34" charset="0"/>
              </a:rPr>
              <a:t>UP</a:t>
            </a:r>
            <a:endParaRPr kumimoji="1" lang="ja-JP" altLang="en-US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57446" y="5259872"/>
            <a:ext cx="6059979" cy="5198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kumimoji="1" lang="zh-CN" altLang="en-US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包含面试指导，研究计划书的指导等</a:t>
            </a:r>
            <a:endParaRPr kumimoji="1" lang="ja-JP" altLang="en-US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907277" y="5917856"/>
            <a:ext cx="4736479" cy="5198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※</a:t>
            </a:r>
            <a:r>
              <a:rPr kumimoji="1" lang="zh-CN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一年学费</a:t>
            </a:r>
            <a:r>
              <a:rPr kumimoji="1" lang="en-US" altLang="ja-JP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+</a:t>
            </a:r>
            <a:r>
              <a:rPr kumimoji="1" lang="en-US" altLang="zh-CN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8</a:t>
            </a:r>
            <a:r>
              <a:rPr kumimoji="1" lang="zh-CN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万</a:t>
            </a:r>
            <a:r>
              <a:rPr kumimoji="1" lang="zh-TW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日</a:t>
            </a:r>
            <a:r>
              <a:rPr kumimoji="1" lang="zh-CN" altLang="en-US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币</a:t>
            </a:r>
            <a:r>
              <a:rPr kumimoji="1" lang="en-US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/1</a:t>
            </a:r>
            <a:r>
              <a:rPr kumimoji="1" lang="ja-JP" altLang="en-US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年間</a:t>
            </a:r>
            <a:endParaRPr kumimoji="1" lang="vi-VN" altLang="ja-JP" sz="28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4" y="2060588"/>
            <a:ext cx="4416425" cy="3097289"/>
          </a:xfrm>
        </p:spPr>
      </p:pic>
    </p:spTree>
    <p:extLst>
      <p:ext uri="{BB962C8B-B14F-4D97-AF65-F5344CB8AC3E}">
        <p14:creationId xmlns:p14="http://schemas.microsoft.com/office/powerpoint/2010/main" val="15023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就业</a:t>
            </a:r>
            <a:r>
              <a:rPr lang="zh-CN" altLang="en-US" sz="36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班</a:t>
            </a:r>
            <a:endParaRPr kumimoji="1" lang="ja-JP" altLang="en-US" sz="3600" dirty="0"/>
          </a:p>
        </p:txBody>
      </p:sp>
      <p:sp>
        <p:nvSpPr>
          <p:cNvPr id="4" name="正方形/長方形 3"/>
          <p:cNvSpPr/>
          <p:nvPr/>
        </p:nvSpPr>
        <p:spPr>
          <a:xfrm>
            <a:off x="6507605" y="1906052"/>
            <a:ext cx="5261062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kumimoji="1" lang="ja-JP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三友テクノロジー株式</a:t>
            </a:r>
            <a:r>
              <a:rPr kumimoji="1" lang="ja-JP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会社</a:t>
            </a:r>
            <a:endParaRPr kumimoji="1" lang="en-US" altLang="ja-JP" sz="2800" dirty="0">
              <a:solidFill>
                <a:srgbClr val="DD462F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 </a:t>
            </a:r>
            <a:r>
              <a:rPr kumimoji="1" lang="en-US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FANSS</a:t>
            </a:r>
            <a:r>
              <a:rPr kumimoji="1" lang="en-US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 MORE JAPAN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資生堂</a:t>
            </a:r>
            <a:endParaRPr kumimoji="1" lang="en-US" altLang="ja-JP" sz="2800" dirty="0">
              <a:solidFill>
                <a:srgbClr val="DD462F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ja-JP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三</a:t>
            </a:r>
            <a:r>
              <a:rPr kumimoji="1" lang="zh-CN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阳</a:t>
            </a:r>
            <a:r>
              <a:rPr kumimoji="1" lang="ja-JP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エンジニアリング</a:t>
            </a:r>
            <a:endParaRPr kumimoji="1" lang="en-US" altLang="ja-JP" sz="2800" dirty="0">
              <a:solidFill>
                <a:srgbClr val="DD462F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kumimoji="1" lang="ja-JP" altLang="ja-JP" sz="2700" dirty="0">
                <a:solidFill>
                  <a:srgbClr val="DD462F"/>
                </a:solidFill>
                <a:latin typeface="Arial Narrow" panose="020B0606020202030204" pitchFamily="34" charset="0"/>
              </a:rPr>
              <a:t>メディカルホールディングス</a:t>
            </a:r>
          </a:p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kumimoji="1" lang="ja-JP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株式会社アーネストワン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ja-JP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株式会社</a:t>
            </a:r>
            <a:r>
              <a:rPr kumimoji="1" lang="en-US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ORJ 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MSTM</a:t>
            </a:r>
            <a:r>
              <a:rPr kumimoji="1" lang="ja-JP" altLang="ja-JP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協同</a:t>
            </a:r>
            <a:r>
              <a:rPr kumimoji="1" lang="zh-CN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组合</a:t>
            </a:r>
            <a:endParaRPr kumimoji="1" lang="en-US" altLang="ja-JP" sz="2800" dirty="0">
              <a:solidFill>
                <a:srgbClr val="DD462F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kumimoji="1" lang="ja-JP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株式会社キャステック</a:t>
            </a:r>
          </a:p>
          <a:p>
            <a:pPr algn="just">
              <a:spcAft>
                <a:spcPts val="0"/>
              </a:spcAft>
            </a:pPr>
            <a:endParaRPr lang="ja-JP" altLang="ja-JP" sz="2400" b="1" kern="1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6" y="1600200"/>
            <a:ext cx="3305727" cy="1782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角丸四角形 8"/>
          <p:cNvSpPr/>
          <p:nvPr/>
        </p:nvSpPr>
        <p:spPr>
          <a:xfrm>
            <a:off x="521206" y="6007443"/>
            <a:ext cx="4736479" cy="5198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※</a:t>
            </a:r>
            <a:r>
              <a:rPr kumimoji="1" lang="zh-CN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一年学费</a:t>
            </a:r>
            <a:r>
              <a:rPr kumimoji="1" lang="en-US" altLang="ja-JP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+</a:t>
            </a:r>
            <a:r>
              <a:rPr kumimoji="1" lang="en-US" altLang="zh-CN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8</a:t>
            </a:r>
            <a:r>
              <a:rPr kumimoji="1" lang="zh-CN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万</a:t>
            </a:r>
            <a:r>
              <a:rPr kumimoji="1" lang="zh-TW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日</a:t>
            </a:r>
            <a:r>
              <a:rPr kumimoji="1" lang="zh-CN" altLang="en-US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币</a:t>
            </a:r>
            <a:r>
              <a:rPr kumimoji="1" lang="en-US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/1</a:t>
            </a:r>
            <a:r>
              <a:rPr kumimoji="1" lang="ja-JP" altLang="en-US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年間</a:t>
            </a:r>
            <a:endParaRPr kumimoji="1" lang="vi-VN" altLang="ja-JP" sz="28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2" descr="C:\Users\r_lin\Desktop\DSC08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23" y="3504785"/>
            <a:ext cx="3183383" cy="23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円/楕円 34"/>
          <p:cNvSpPr/>
          <p:nvPr/>
        </p:nvSpPr>
        <p:spPr>
          <a:xfrm>
            <a:off x="177800" y="3713163"/>
            <a:ext cx="2531533" cy="168856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商务日语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自我分析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 前辈分享经验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升学实绩（</a:t>
            </a:r>
            <a:r>
              <a:rPr lang="zh-CN" altLang="en-US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每年都会向有名大学输送人才</a:t>
            </a:r>
            <a:r>
              <a:rPr lang="zh-CN" altLang="en-US" sz="36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）</a:t>
            </a:r>
            <a:endParaRPr lang="ja-JP" altLang="en-US" sz="36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250056"/>
            <a:ext cx="1587999" cy="396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6" y="3828008"/>
            <a:ext cx="4752108" cy="270163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03" y="3828008"/>
            <a:ext cx="5261956" cy="26268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49" y="1286136"/>
            <a:ext cx="7863841" cy="24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校内介绍</a:t>
            </a:r>
            <a:endParaRPr lang="ja-JP" altLang="en-US" sz="36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Z:\事務局\広報関係\パンフレット\船堀\船堀パフレット用写真\船堀新校舎\学校.pn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64" y="1245751"/>
            <a:ext cx="4351923" cy="25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事務局\広報関係\パンフレット\船堀\船堀パフレット用写真\船堀新校舎\学生ホール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67212"/>
            <a:ext cx="3886200" cy="2480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:\事務局\広報関係\パンフレット\船堀\船堀パフレット用写真\船堀新校舎\図書室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64" y="3926399"/>
            <a:ext cx="4346763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Z:\事務局\広報関係\パンフレット\船堀\船堀パフレット用写真\船堀新校舎\面接練習室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26399"/>
            <a:ext cx="3881933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角丸四角形 9"/>
          <p:cNvSpPr/>
          <p:nvPr/>
        </p:nvSpPr>
        <p:spPr>
          <a:xfrm>
            <a:off x="4587021" y="3368456"/>
            <a:ext cx="1371600" cy="40912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学校外观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4739421" y="6112200"/>
            <a:ext cx="1219200" cy="40334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图书室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9139733" y="3371850"/>
            <a:ext cx="1447800" cy="3662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学生大厅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8987373" y="6115050"/>
            <a:ext cx="1600160" cy="4290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面试练习室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2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校内介绍</a:t>
            </a:r>
            <a:endParaRPr lang="ja-JP" altLang="en-US" sz="36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12" descr="Z:\事務局\広報関係\パンフレット\船堀\船堀パフレット用写真\船堀新校舎\教室(小)2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6" y="1290137"/>
            <a:ext cx="3999209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Z:\事務局\広報関係\パンフレット\船堀\船堀パフレット用写真\船堀新校舎\和室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4" y="1290137"/>
            <a:ext cx="3562351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Z:\事務局\広報関係\パンフレット\船堀\船堀パフレット用写真\船堀新校舎\入学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6" y="4048138"/>
            <a:ext cx="3999209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Z:\事務局\広報関係\パンフレット\船堀\船堀パフレット用写真\船堀新校舎\10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4" y="3979167"/>
            <a:ext cx="3408000" cy="244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59" y="4117109"/>
            <a:ext cx="3450824" cy="2304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73" y="1419226"/>
            <a:ext cx="3144808" cy="2312612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>
            <a:off x="3429000" y="3571601"/>
            <a:ext cx="1175045" cy="3204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一般教室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276600" y="6082017"/>
            <a:ext cx="1352800" cy="3204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大教室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7058025" y="3525663"/>
            <a:ext cx="1219200" cy="3204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和  室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6667874" y="6081663"/>
            <a:ext cx="1455000" cy="32958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rgbClr val="DD462F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+mj-cs"/>
              </a:rPr>
              <a:t>户外休息区</a:t>
            </a:r>
            <a:endParaRPr kumimoji="1" lang="ja-JP" altLang="en-US" dirty="0">
              <a:solidFill>
                <a:srgbClr val="DD462F"/>
              </a:solidFill>
              <a:latin typeface="Arial Narrow" panose="020B0606020202030204" pitchFamily="34" charset="0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10437581" y="3411364"/>
            <a:ext cx="1219200" cy="3204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保健室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0624883" y="6090772"/>
            <a:ext cx="1219200" cy="3204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厕  所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学校活动</a:t>
            </a:r>
            <a:endParaRPr lang="ja-JP" altLang="en-US" sz="36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 descr="C:\Users\s.lanchieh\Desktop\船堀パフレット用写真\体験授業\DSC08132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7" y="1371934"/>
            <a:ext cx="4416425" cy="2485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.lanchieh\Desktop\船堀パフレット用写真\体験授業\体験授業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854" y="1254543"/>
            <a:ext cx="2257400" cy="2915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.lanchieh\Desktop\船堀パフレット用写真\体験授業\IMG_05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7815"/>
            <a:ext cx="3505570" cy="262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.lanchieh\Desktop\船堀パフレット用写真\体験授業\IMG_41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122" y="4311613"/>
            <a:ext cx="3748356" cy="2331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78" y="1413588"/>
            <a:ext cx="3563763" cy="237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角丸四角形 8"/>
          <p:cNvSpPr/>
          <p:nvPr/>
        </p:nvSpPr>
        <p:spPr>
          <a:xfrm>
            <a:off x="2640182" y="593397"/>
            <a:ext cx="3414224" cy="490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大学，专门学校 体 验 课 程</a:t>
            </a:r>
            <a:endParaRPr kumimoji="1" lang="ja-JP" altLang="en-US" sz="20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73" y="4311613"/>
            <a:ext cx="3510252" cy="219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学校活动</a:t>
            </a:r>
            <a:endParaRPr kumimoji="1" lang="ja-JP" altLang="en-US" sz="3600" dirty="0"/>
          </a:p>
        </p:txBody>
      </p:sp>
      <p:pic>
        <p:nvPicPr>
          <p:cNvPr id="4" name="Picture 2" descr="C:\Users\s.lanchieh\Desktop\船堀パフレット用写真\体験授業\IMG_4149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8" y="1786890"/>
            <a:ext cx="3898669" cy="2194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.lanchieh\Desktop\船堀パフレット用写真\体験授業\文化体験授業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818964"/>
            <a:ext cx="3361513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.lanchieh\Desktop\船堀パフレット用写真\体験授業\IMG_4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41" y="1393859"/>
            <a:ext cx="3316607" cy="2358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6" y="401345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326" y="1530411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40" y="398145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角丸四角形 2"/>
          <p:cNvSpPr/>
          <p:nvPr/>
        </p:nvSpPr>
        <p:spPr>
          <a:xfrm>
            <a:off x="2794835" y="448056"/>
            <a:ext cx="2552007" cy="4792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 smtClean="0">
                <a:solidFill>
                  <a:srgbClr val="FF0000"/>
                </a:solidFill>
                <a:latin typeface="+mj-ea"/>
                <a:ea typeface="+mj-ea"/>
                <a:cs typeface="Arial Unicode MS" panose="020B0604020202020204" pitchFamily="50" charset="-128"/>
              </a:rPr>
              <a:t>日本</a:t>
            </a:r>
            <a:r>
              <a:rPr kumimoji="1" lang="zh-TW" altLang="en-US" sz="2000" dirty="0" smtClean="0">
                <a:solidFill>
                  <a:srgbClr val="FF0000"/>
                </a:solidFill>
                <a:latin typeface="+mj-ea"/>
                <a:ea typeface="+mj-ea"/>
                <a:cs typeface="Arial Unicode MS" panose="020B0604020202020204" pitchFamily="50" charset="-128"/>
              </a:rPr>
              <a:t>文化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+mj-ea"/>
                <a:ea typeface="+mj-ea"/>
                <a:cs typeface="Arial Unicode MS" panose="020B0604020202020204" pitchFamily="50" charset="-128"/>
              </a:rPr>
              <a:t>体验</a:t>
            </a:r>
            <a:r>
              <a:rPr kumimoji="1" lang="zh-TW" altLang="en-US" sz="2000" dirty="0" smtClean="0">
                <a:solidFill>
                  <a:srgbClr val="FF0000"/>
                </a:solidFill>
                <a:latin typeface="+mj-ea"/>
                <a:ea typeface="+mj-ea"/>
                <a:cs typeface="Arial Unicode MS" panose="020B0604020202020204" pitchFamily="50" charset="-128"/>
              </a:rPr>
              <a:t>課程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  <a:cs typeface="Arial Unicode MS" panose="020B060402020202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5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学校活动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6" y="1646297"/>
            <a:ext cx="4416425" cy="248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2" y="413537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7089" y="166757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048" y="1270276"/>
            <a:ext cx="2446765" cy="326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25" y="413537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4693537"/>
            <a:ext cx="3514724" cy="197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角丸四角形 12"/>
          <p:cNvSpPr/>
          <p:nvPr/>
        </p:nvSpPr>
        <p:spPr>
          <a:xfrm>
            <a:off x="2561143" y="448056"/>
            <a:ext cx="2552007" cy="5652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 smtClean="0">
                <a:solidFill>
                  <a:srgbClr val="FF0000"/>
                </a:solidFill>
                <a:latin typeface="+mj-ea"/>
                <a:ea typeface="+mj-ea"/>
                <a:cs typeface="Arial Unicode MS" panose="020B0604020202020204" pitchFamily="50" charset="-128"/>
              </a:rPr>
              <a:t>日本</a:t>
            </a:r>
            <a:r>
              <a:rPr kumimoji="1" lang="zh-TW" altLang="en-US" sz="2000" dirty="0" smtClean="0">
                <a:solidFill>
                  <a:srgbClr val="FF0000"/>
                </a:solidFill>
                <a:latin typeface="+mj-ea"/>
                <a:ea typeface="+mj-ea"/>
                <a:cs typeface="Arial Unicode MS" panose="020B0604020202020204" pitchFamily="50" charset="-128"/>
              </a:rPr>
              <a:t>文化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+mj-ea"/>
                <a:ea typeface="+mj-ea"/>
                <a:cs typeface="Arial Unicode MS" panose="020B0604020202020204" pitchFamily="50" charset="-128"/>
              </a:rPr>
              <a:t>体验</a:t>
            </a:r>
            <a:r>
              <a:rPr kumimoji="1" lang="zh-TW" altLang="en-US" sz="2000" dirty="0" smtClean="0">
                <a:solidFill>
                  <a:srgbClr val="FF0000"/>
                </a:solidFill>
                <a:latin typeface="+mj-ea"/>
                <a:ea typeface="+mj-ea"/>
                <a:cs typeface="Arial Unicode MS" panose="020B0604020202020204" pitchFamily="50" charset="-128"/>
              </a:rPr>
              <a:t>課程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  <a:cs typeface="Arial Unicode MS" panose="020B060402020202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56" y="1636311"/>
            <a:ext cx="1889148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学校活动</a:t>
            </a:r>
            <a:endParaRPr kumimoji="1" lang="ja-JP" altLang="en-US" sz="3600" dirty="0"/>
          </a:p>
        </p:txBody>
      </p:sp>
      <p:sp>
        <p:nvSpPr>
          <p:cNvPr id="9" name="角丸四角形 8"/>
          <p:cNvSpPr/>
          <p:nvPr/>
        </p:nvSpPr>
        <p:spPr>
          <a:xfrm>
            <a:off x="2651761" y="493411"/>
            <a:ext cx="1463040" cy="382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 smtClean="0">
                <a:solidFill>
                  <a:srgbClr val="FF0000"/>
                </a:solidFill>
              </a:rPr>
              <a:t>演讲大会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8" y="3873927"/>
            <a:ext cx="4553156" cy="266007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10076" y="1005500"/>
            <a:ext cx="2083812" cy="28712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4" y="1346344"/>
            <a:ext cx="3974207" cy="226937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08" y="3957875"/>
            <a:ext cx="5092931" cy="2641917"/>
          </a:xfrm>
          <a:prstGeom prst="rect">
            <a:avLst/>
          </a:prstGeom>
        </p:spPr>
      </p:pic>
      <p:pic>
        <p:nvPicPr>
          <p:cNvPr id="15" name="コンテンツ プレースホルダー 14"/>
          <p:cNvPicPr>
            <a:picLocks noGrp="1" noChangeAspect="1"/>
          </p:cNvPicPr>
          <p:nvPr>
            <p:ph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74" y="1346344"/>
            <a:ext cx="3845099" cy="2411009"/>
          </a:xfrm>
        </p:spPr>
      </p:pic>
    </p:spTree>
    <p:extLst>
      <p:ext uri="{BB962C8B-B14F-4D97-AF65-F5344CB8AC3E}">
        <p14:creationId xmlns:p14="http://schemas.microsoft.com/office/powerpoint/2010/main" val="267151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学校活动</a:t>
            </a:r>
            <a:endParaRPr kumimoji="1" lang="ja-JP" altLang="en-US" sz="3600" dirty="0"/>
          </a:p>
        </p:txBody>
      </p:sp>
      <p:pic>
        <p:nvPicPr>
          <p:cNvPr id="4" name="Picture 2" descr="C:\Users\s.lanchieh\Desktop\船堀パフレット用写真\和洋交流会\IMG_4151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6" y="1267492"/>
            <a:ext cx="3640975" cy="251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.lanchieh\Desktop\船堀パフレット用写真\地域交流会\IMG_4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6" y="3958580"/>
            <a:ext cx="3483722" cy="24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.lanchieh\Desktop\船堀パフレット用写真\和洋交流会\IMG_4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82" y="1286136"/>
            <a:ext cx="338758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.lanchieh\Desktop\船堀パフレット用写真\地域交流会\IMG_4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72" y="3832580"/>
            <a:ext cx="3552000" cy="26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81" y="1428870"/>
            <a:ext cx="3164308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角丸四角形 9"/>
          <p:cNvSpPr/>
          <p:nvPr/>
        </p:nvSpPr>
        <p:spPr>
          <a:xfrm>
            <a:off x="2538527" y="448056"/>
            <a:ext cx="1939805" cy="4674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2000" dirty="0" smtClean="0">
                <a:solidFill>
                  <a:srgbClr val="FF0000"/>
                </a:solidFill>
              </a:rPr>
              <a:t>交流</a:t>
            </a:r>
            <a:r>
              <a:rPr kumimoji="1" lang="zh-CN" altLang="en-US" sz="2000" dirty="0">
                <a:solidFill>
                  <a:srgbClr val="FF0000"/>
                </a:solidFill>
              </a:rPr>
              <a:t>会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26" y="3941955"/>
            <a:ext cx="3008017" cy="2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CN" altLang="en-US" sz="40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学校法人</a:t>
            </a:r>
            <a:r>
              <a:rPr lang="zh-TW" altLang="en-US" sz="40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r>
              <a:rPr lang="zh-CN" altLang="en-US" sz="40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大原学园</a:t>
            </a:r>
            <a:endParaRPr lang="ja-JP" altLang="en-US" sz="4000" dirty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" name="画像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47" y="1393426"/>
            <a:ext cx="6688906" cy="4577621"/>
          </a:xfrm>
          <a:prstGeom prst="rect">
            <a:avLst/>
          </a:prstGeom>
        </p:spPr>
      </p:pic>
      <p:sp>
        <p:nvSpPr>
          <p:cNvPr id="38" name="コンテンツ プレースホルダー 17"/>
          <p:cNvSpPr txBox="1">
            <a:spLocks/>
          </p:cNvSpPr>
          <p:nvPr/>
        </p:nvSpPr>
        <p:spPr>
          <a:xfrm>
            <a:off x="405554" y="1571804"/>
            <a:ext cx="2858295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grpSp>
        <p:nvGrpSpPr>
          <p:cNvPr id="10" name="グループ 17" descr="手順 1 を示す 1 の番号が振られた小さい円"/>
          <p:cNvGrpSpPr/>
          <p:nvPr/>
        </p:nvGrpSpPr>
        <p:grpSpPr bwMode="blackWhite">
          <a:xfrm>
            <a:off x="531552" y="1917997"/>
            <a:ext cx="558179" cy="412159"/>
            <a:chOff x="6953426" y="711274"/>
            <a:chExt cx="558179" cy="412159"/>
          </a:xfrm>
        </p:grpSpPr>
        <p:sp>
          <p:nvSpPr>
            <p:cNvPr id="11" name="円/楕円 18" descr="小さい円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 descr="番号 1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95869"/>
            </a:xfrm>
            <a:prstGeom prst="rect">
              <a:avLst/>
            </a:prstGeom>
            <a:noFill/>
          </p:spPr>
          <p:txBody>
            <a:bodyPr wrap="square" tIns="72000" rtlCol="0">
              <a:spAutoFit/>
            </a:bodyPr>
            <a:lstStyle/>
            <a:p>
              <a:pPr algn="ctr" rtl="0"/>
              <a:r>
                <a:rPr lang="en-US" altLang="ja-JP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Segoe UI Semibold" panose="020B0702040204020203" pitchFamily="34" charset="0"/>
                </a:rPr>
                <a:t>1</a:t>
              </a:r>
              <a:endParaRPr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 Semibold" panose="020B0702040204020203" pitchFamily="34" charset="0"/>
              </a:endParaRPr>
            </a:p>
          </p:txBody>
        </p:sp>
      </p:grpSp>
      <p:sp>
        <p:nvSpPr>
          <p:cNvPr id="13" name="コンテンツ プレースホルダー 17"/>
          <p:cNvSpPr txBox="1">
            <a:spLocks/>
          </p:cNvSpPr>
          <p:nvPr/>
        </p:nvSpPr>
        <p:spPr>
          <a:xfrm>
            <a:off x="825446" y="5295148"/>
            <a:ext cx="3709216" cy="347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r>
              <a:rPr lang="en-US" altLang="ja-JP" sz="20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  <a:r>
              <a:rPr lang="en-US" altLang="ja-JP" sz="2800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1096</a:t>
            </a:r>
            <a:r>
              <a:rPr lang="zh-CN" altLang="en-US" sz="2800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社</a:t>
            </a:r>
            <a:endParaRPr lang="ja-JP" altLang="en-US" sz="28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グループ 32" descr="手順 2 を示す 2 の番号が振られた小さい円"/>
          <p:cNvGrpSpPr/>
          <p:nvPr/>
        </p:nvGrpSpPr>
        <p:grpSpPr bwMode="blackWhite">
          <a:xfrm>
            <a:off x="531552" y="2890634"/>
            <a:ext cx="558179" cy="412159"/>
            <a:chOff x="6953426" y="711274"/>
            <a:chExt cx="558179" cy="412159"/>
          </a:xfrm>
        </p:grpSpPr>
        <p:sp>
          <p:nvSpPr>
            <p:cNvPr id="15" name="円/楕円 33" descr="小さい円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6" name="テキスト ボックス 15" descr="番号 2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95869"/>
            </a:xfrm>
            <a:prstGeom prst="rect">
              <a:avLst/>
            </a:prstGeom>
            <a:noFill/>
          </p:spPr>
          <p:txBody>
            <a:bodyPr wrap="square" tIns="72000" rtlCol="0">
              <a:spAutoFit/>
            </a:bodyPr>
            <a:lstStyle/>
            <a:p>
              <a:pPr algn="ctr" rtl="0"/>
              <a:r>
                <a:rPr lang="en-US" altLang="ja-JP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Segoe UI Semibold" panose="020B0702040204020203" pitchFamily="34" charset="0"/>
                </a:rPr>
                <a:t>2</a:t>
              </a:r>
              <a:endParaRPr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 Semibold" panose="020B0702040204020203" pitchFamily="34" charset="0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381F33A-3077-4D36-811E-ED446A3FCE60}"/>
              </a:ext>
            </a:extLst>
          </p:cNvPr>
          <p:cNvSpPr txBox="1"/>
          <p:nvPr/>
        </p:nvSpPr>
        <p:spPr>
          <a:xfrm>
            <a:off x="814611" y="2812470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【</a:t>
            </a:r>
            <a:r>
              <a:rPr lang="ja-JP" altLang="en-US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就</a:t>
            </a:r>
            <a:r>
              <a:rPr lang="zh-CN" altLang="en-US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业</a:t>
            </a:r>
            <a:r>
              <a:rPr lang="ja-JP" altLang="en-US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率</a:t>
            </a:r>
            <a:r>
              <a:rPr lang="zh-TW" altLang="en-US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高</a:t>
            </a:r>
            <a:r>
              <a:rPr lang="en-US" altLang="ja-JP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】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381F33A-3077-4D36-811E-ED446A3FCE60}"/>
              </a:ext>
            </a:extLst>
          </p:cNvPr>
          <p:cNvSpPr txBox="1"/>
          <p:nvPr/>
        </p:nvSpPr>
        <p:spPr>
          <a:xfrm>
            <a:off x="808114" y="1839833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【</a:t>
            </a:r>
            <a:r>
              <a:rPr lang="zh-TW" altLang="en-US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大品牌、有口碑</a:t>
            </a:r>
            <a:r>
              <a:rPr lang="en-US" altLang="ja-JP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】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381F33A-3077-4D36-811E-ED446A3FCE60}"/>
              </a:ext>
            </a:extLst>
          </p:cNvPr>
          <p:cNvSpPr txBox="1"/>
          <p:nvPr/>
        </p:nvSpPr>
        <p:spPr>
          <a:xfrm>
            <a:off x="1013033" y="3423054"/>
            <a:ext cx="3180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全国留学生</a:t>
            </a:r>
            <a:r>
              <a:rPr lang="zh-TW" alt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altLang="zh-TW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31.3%</a:t>
            </a:r>
          </a:p>
          <a:p>
            <a:r>
              <a:rPr lang="zh-CN" alt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就业率</a:t>
            </a:r>
            <a:r>
              <a:rPr lang="en-US" altLang="zh-CN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99.2%</a:t>
            </a:r>
            <a:endParaRPr lang="en-US" altLang="zh-TW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en-US" altLang="zh-TW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2018</a:t>
            </a:r>
            <a:r>
              <a:rPr lang="zh-TW" alt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年</a:t>
            </a:r>
            <a:r>
              <a:rPr lang="en-US" altLang="zh-TW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zh-TW" alt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月卒業生</a:t>
            </a:r>
            <a:r>
              <a:rPr lang="zh-TW" altLang="en-US" sz="2000" dirty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altLang="ja-JP" sz="2000" dirty="0">
              <a:solidFill>
                <a:srgbClr val="175A9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381F33A-3077-4D36-811E-ED446A3FCE60}"/>
              </a:ext>
            </a:extLst>
          </p:cNvPr>
          <p:cNvSpPr txBox="1"/>
          <p:nvPr/>
        </p:nvSpPr>
        <p:spPr>
          <a:xfrm>
            <a:off x="802060" y="4546253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【</a:t>
            </a:r>
            <a:r>
              <a:rPr lang="zh-TW" altLang="en-US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就</a:t>
            </a:r>
            <a:r>
              <a:rPr lang="zh-CN" altLang="en-US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业</a:t>
            </a:r>
            <a:r>
              <a:rPr lang="zh-CN" altLang="en-US" sz="3200" dirty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情报</a:t>
            </a:r>
            <a:r>
              <a:rPr lang="zh-TW" altLang="en-US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量大</a:t>
            </a:r>
            <a:r>
              <a:rPr lang="en-US" altLang="ja-JP" sz="3200" dirty="0" smtClean="0">
                <a:solidFill>
                  <a:srgbClr val="175A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】</a:t>
            </a:r>
          </a:p>
        </p:txBody>
      </p:sp>
      <p:grpSp>
        <p:nvGrpSpPr>
          <p:cNvPr id="26" name="グループ 21" descr="手順 3 を示す 3 の番号が振られた小さい円"/>
          <p:cNvGrpSpPr/>
          <p:nvPr/>
        </p:nvGrpSpPr>
        <p:grpSpPr bwMode="blackWhite">
          <a:xfrm>
            <a:off x="521206" y="4615932"/>
            <a:ext cx="558179" cy="412159"/>
            <a:chOff x="6953426" y="711274"/>
            <a:chExt cx="558179" cy="412159"/>
          </a:xfrm>
        </p:grpSpPr>
        <p:sp>
          <p:nvSpPr>
            <p:cNvPr id="27" name="円/楕円 23" descr="小さい円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 descr="番号 3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95869"/>
            </a:xfrm>
            <a:prstGeom prst="rect">
              <a:avLst/>
            </a:prstGeom>
            <a:noFill/>
          </p:spPr>
          <p:txBody>
            <a:bodyPr wrap="square" tIns="72000" rtlCol="0">
              <a:spAutoFit/>
            </a:bodyPr>
            <a:lstStyle/>
            <a:p>
              <a:pPr algn="ctr" rtl="0"/>
              <a:r>
                <a:rPr lang="en-US" altLang="ja-JP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Segoe UI Semibold" panose="020B0702040204020203" pitchFamily="34" charset="0"/>
                </a:rPr>
                <a:t>3</a:t>
              </a:r>
              <a:endParaRPr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 Semibold" panose="020B0702040204020203" pitchFamily="34" charset="0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  <p:sp>
        <p:nvSpPr>
          <p:cNvPr id="23" name="コンテンツ プレースホルダー 17"/>
          <p:cNvSpPr txBox="1">
            <a:spLocks/>
          </p:cNvSpPr>
          <p:nvPr/>
        </p:nvSpPr>
        <p:spPr>
          <a:xfrm>
            <a:off x="892498" y="2533150"/>
            <a:ext cx="3709216" cy="347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r>
              <a:rPr lang="en-US" altLang="ja-JP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1954</a:t>
            </a:r>
            <a:r>
              <a:rPr lang="zh-TW" alt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年</a:t>
            </a:r>
            <a:r>
              <a:rPr lang="zh-CN" alt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创立</a:t>
            </a:r>
            <a:r>
              <a:rPr lang="zh-TW" alt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，全日本</a:t>
            </a:r>
            <a:r>
              <a:rPr lang="en-US" altLang="zh-TW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107</a:t>
            </a:r>
            <a:r>
              <a:rPr lang="zh-TW" alt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所</a:t>
            </a:r>
            <a:r>
              <a:rPr lang="zh-CN" altLang="en-US" sz="2000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学</a:t>
            </a:r>
            <a:r>
              <a:rPr lang="zh-TW" altLang="en-US" sz="2000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校</a:t>
            </a:r>
            <a:endParaRPr lang="ja-JP" altLang="en-US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4" grpId="0"/>
      <p:bldP spid="25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学校活动</a:t>
            </a:r>
            <a:endParaRPr kumimoji="1" lang="ja-JP" altLang="en-US" sz="3600" dirty="0"/>
          </a:p>
        </p:txBody>
      </p:sp>
      <p:pic>
        <p:nvPicPr>
          <p:cNvPr id="4" name="Picture 2" descr="C:\Users\s.lanchieh\Desktop\船堀パフレット用写真\校外学習\IMG_4146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88" y="1471322"/>
            <a:ext cx="3362498" cy="252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.lanchieh\Desktop\船堀パフレット用写真\校外学習\DSC08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14" y="3994235"/>
            <a:ext cx="4005435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81" y="1543656"/>
            <a:ext cx="2981325" cy="464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角丸四角形 13"/>
          <p:cNvSpPr/>
          <p:nvPr/>
        </p:nvSpPr>
        <p:spPr>
          <a:xfrm>
            <a:off x="2662237" y="556423"/>
            <a:ext cx="2111433" cy="4713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2000" dirty="0" smtClean="0">
                <a:solidFill>
                  <a:srgbClr val="FF0000"/>
                </a:solidFill>
              </a:rPr>
              <a:t>校外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学习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3" y="97411"/>
            <a:ext cx="1587999" cy="396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14" y="4327686"/>
            <a:ext cx="3987338" cy="21865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78" y="1438781"/>
            <a:ext cx="3746269" cy="263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学校活动（</a:t>
            </a:r>
            <a:r>
              <a:rPr lang="zh-CN" altLang="en-US" sz="32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其他季节性活动</a:t>
            </a:r>
            <a:r>
              <a:rPr lang="zh-CN" altLang="en-US" sz="36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2" y="1471353"/>
            <a:ext cx="2923598" cy="21280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1518323"/>
            <a:ext cx="2689813" cy="21280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07" y="1518323"/>
            <a:ext cx="2471528" cy="21097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1" y="3801533"/>
            <a:ext cx="3523139" cy="253153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92" y="3809999"/>
            <a:ext cx="3949007" cy="252306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37" y="1832955"/>
            <a:ext cx="2288063" cy="232417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62" y="4372862"/>
            <a:ext cx="3328938" cy="201506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96" y="232327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</a:rPr>
              <a:t>勤工俭学</a:t>
            </a:r>
            <a:endParaRPr lang="ja-JP" altLang="en-US" sz="36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75" y="2028306"/>
            <a:ext cx="3940231" cy="32842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9" y="1820488"/>
            <a:ext cx="2945201" cy="4538749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4111779" y="5511261"/>
            <a:ext cx="6187690" cy="6977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 smtClean="0">
                <a:solidFill>
                  <a:srgbClr val="FF0000"/>
                </a:solidFill>
              </a:rPr>
              <a:t>除了不定期在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Facebook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上发布打工信息</a:t>
            </a:r>
            <a:endParaRPr kumimoji="1" lang="en-US" altLang="zh-CN" sz="2400" dirty="0" smtClean="0">
              <a:solidFill>
                <a:srgbClr val="FF0000"/>
              </a:solidFill>
            </a:endParaRPr>
          </a:p>
          <a:p>
            <a:pPr algn="ctr"/>
            <a:r>
              <a:rPr kumimoji="1" lang="zh-CN" altLang="en-US" sz="2400" dirty="0" smtClean="0">
                <a:solidFill>
                  <a:srgbClr val="FF0000"/>
                </a:solidFill>
              </a:rPr>
              <a:t>还会定期举办团体说明会及面试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21" y="1520180"/>
            <a:ext cx="3707476" cy="305091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98" y="249320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6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学校合作宿舍（仅供参考）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84218" y="1217881"/>
            <a:ext cx="8686993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ja-JP" altLang="en-US" sz="2000" b="1" dirty="0" smtClean="0">
                <a:latin typeface="+mn-ea"/>
              </a:rPr>
              <a:t>株式会社ストライブ　</a:t>
            </a:r>
            <a:r>
              <a:rPr kumimoji="1" lang="zh-TW" altLang="en-US" sz="2000" b="1" dirty="0" smtClean="0">
                <a:latin typeface="+mn-ea"/>
              </a:rPr>
              <a:t>新小岩</a:t>
            </a:r>
            <a:r>
              <a:rPr kumimoji="1" lang="en-US" altLang="zh-TW" sz="2000" b="1" dirty="0">
                <a:latin typeface="+mn-ea"/>
              </a:rPr>
              <a:t> </a:t>
            </a:r>
            <a:r>
              <a:rPr kumimoji="1" lang="en-US" altLang="zh-TW" sz="2000" b="1" dirty="0" smtClean="0">
                <a:latin typeface="+mn-ea"/>
              </a:rPr>
              <a:t> </a:t>
            </a:r>
            <a:r>
              <a:rPr kumimoji="1" lang="en-US" altLang="zh-CN" sz="2000" b="1" dirty="0" smtClean="0">
                <a:latin typeface="+mn-ea"/>
              </a:rPr>
              <a:t>/ </a:t>
            </a:r>
            <a:r>
              <a:rPr kumimoji="1" lang="zh-CN" altLang="en-US" sz="2000" b="1" dirty="0" smtClean="0">
                <a:latin typeface="+mn-ea"/>
              </a:rPr>
              <a:t>住友林业   </a:t>
            </a:r>
            <a:r>
              <a:rPr kumimoji="1" lang="zh-TW" altLang="en-US" sz="2000" b="1" dirty="0" smtClean="0">
                <a:latin typeface="+mn-ea"/>
              </a:rPr>
              <a:t>新</a:t>
            </a:r>
            <a:r>
              <a:rPr kumimoji="1" lang="zh-TW" altLang="en-US" sz="2000" b="1" dirty="0">
                <a:latin typeface="+mn-ea"/>
              </a:rPr>
              <a:t>小岩</a:t>
            </a:r>
            <a:r>
              <a:rPr kumimoji="1" lang="en-US" altLang="zh-TW" sz="2000" b="1" dirty="0">
                <a:latin typeface="+mn-ea"/>
              </a:rPr>
              <a:t> </a:t>
            </a:r>
            <a:r>
              <a:rPr kumimoji="1" lang="zh-CN" altLang="en-US" sz="2000" b="1" dirty="0" smtClean="0">
                <a:latin typeface="+mn-ea"/>
              </a:rPr>
              <a:t>或小岩</a:t>
            </a:r>
            <a:endParaRPr kumimoji="1" lang="en-US" altLang="zh-TW" sz="2000" b="1" dirty="0" smtClean="0">
              <a:latin typeface="+mn-ea"/>
            </a:endParaRPr>
          </a:p>
          <a:p>
            <a:r>
              <a:rPr lang="en-US" altLang="zh-TW" dirty="0">
                <a:latin typeface="+mn-ea"/>
              </a:rPr>
              <a:t> </a:t>
            </a:r>
            <a:r>
              <a:rPr lang="en-US" altLang="zh-TW" dirty="0" smtClean="0">
                <a:latin typeface="+mn-ea"/>
              </a:rPr>
              <a:t>   </a:t>
            </a:r>
            <a:r>
              <a:rPr lang="zh-TW" altLang="en-US" dirty="0" smtClean="0">
                <a:latin typeface="+mn-ea"/>
              </a:rPr>
              <a:t>到</a:t>
            </a:r>
            <a:r>
              <a:rPr lang="zh-CN" altLang="en-US" dirty="0" smtClean="0">
                <a:latin typeface="+mn-ea"/>
              </a:rPr>
              <a:t>学校距离</a:t>
            </a:r>
            <a:r>
              <a:rPr lang="ja-JP" altLang="en-US" dirty="0" smtClean="0">
                <a:latin typeface="+mn-ea"/>
              </a:rPr>
              <a:t>： </a:t>
            </a:r>
            <a:r>
              <a:rPr lang="zh-TW" altLang="en-US" dirty="0" smtClean="0">
                <a:latin typeface="+mn-ea"/>
              </a:rPr>
              <a:t>乘坐巴士大</a:t>
            </a:r>
            <a:r>
              <a:rPr lang="zh-CN" altLang="en-US" dirty="0" smtClean="0">
                <a:latin typeface="+mn-ea"/>
              </a:rPr>
              <a:t>约</a:t>
            </a:r>
            <a:r>
              <a:rPr lang="en-US" altLang="ja-JP" dirty="0" smtClean="0">
                <a:latin typeface="+mn-ea"/>
              </a:rPr>
              <a:t>20</a:t>
            </a:r>
            <a:r>
              <a:rPr lang="zh-CN" altLang="en-US" dirty="0">
                <a:latin typeface="+mn-ea"/>
              </a:rPr>
              <a:t>分钟</a:t>
            </a:r>
            <a:r>
              <a:rPr lang="en-US" altLang="zh-TW" dirty="0" smtClean="0">
                <a:latin typeface="+mn-ea"/>
              </a:rPr>
              <a:t>(</a:t>
            </a:r>
            <a:r>
              <a:rPr lang="zh-TW" altLang="en-US" dirty="0" smtClean="0">
                <a:latin typeface="+mn-ea"/>
              </a:rPr>
              <a:t>加上步行</a:t>
            </a:r>
            <a:r>
              <a:rPr lang="zh-CN" altLang="en-US" dirty="0" smtClean="0">
                <a:latin typeface="+mn-ea"/>
              </a:rPr>
              <a:t>约</a:t>
            </a:r>
            <a:r>
              <a:rPr lang="en-US" altLang="zh-CN" dirty="0" smtClean="0">
                <a:latin typeface="+mn-ea"/>
              </a:rPr>
              <a:t>25</a:t>
            </a:r>
            <a:r>
              <a:rPr lang="zh-CN" altLang="en-US" dirty="0" smtClean="0">
                <a:latin typeface="+mn-ea"/>
              </a:rPr>
              <a:t>分钟</a:t>
            </a:r>
            <a:r>
              <a:rPr lang="en-US" altLang="zh-TW" dirty="0" smtClean="0">
                <a:latin typeface="+mn-ea"/>
              </a:rPr>
              <a:t>)</a:t>
            </a:r>
            <a:r>
              <a:rPr lang="zh-TW" altLang="en-US" dirty="0" smtClean="0">
                <a:latin typeface="+mn-ea"/>
              </a:rPr>
              <a:t>，</a:t>
            </a:r>
            <a:r>
              <a:rPr lang="zh-CN" altLang="en-US" dirty="0" smtClean="0">
                <a:latin typeface="+mn-ea"/>
              </a:rPr>
              <a:t>学生月票</a:t>
            </a:r>
            <a:r>
              <a:rPr lang="en-US" altLang="zh-CN" dirty="0" smtClean="0">
                <a:latin typeface="+mn-ea"/>
              </a:rPr>
              <a:t>7</a:t>
            </a:r>
            <a:r>
              <a:rPr lang="zh-CN" altLang="en-US" dirty="0" smtClean="0">
                <a:latin typeface="+mn-ea"/>
              </a:rPr>
              <a:t>千日元左右</a:t>
            </a:r>
            <a:r>
              <a:rPr lang="zh-TW" altLang="en-US" dirty="0" smtClean="0">
                <a:latin typeface="+mn-ea"/>
              </a:rPr>
              <a:t>。</a:t>
            </a:r>
            <a:endParaRPr lang="en-US" altLang="zh-TW" dirty="0" smtClean="0">
              <a:latin typeface="+mn-ea"/>
            </a:endParaRPr>
          </a:p>
          <a:p>
            <a:r>
              <a:rPr lang="zh-TW" altLang="en-US" dirty="0">
                <a:latin typeface="+mn-ea"/>
              </a:rPr>
              <a:t> </a:t>
            </a:r>
            <a:r>
              <a:rPr lang="zh-TW" altLang="en-US" dirty="0" smtClean="0">
                <a:latin typeface="+mn-ea"/>
              </a:rPr>
              <a:t>                         乘坐</a:t>
            </a:r>
            <a:r>
              <a:rPr lang="zh-CN" altLang="en-US" dirty="0" smtClean="0">
                <a:latin typeface="+mn-ea"/>
              </a:rPr>
              <a:t>电车</a:t>
            </a:r>
            <a:r>
              <a:rPr lang="zh-TW" altLang="en-US" dirty="0" smtClean="0">
                <a:latin typeface="+mn-ea"/>
              </a:rPr>
              <a:t>大</a:t>
            </a:r>
            <a:r>
              <a:rPr lang="zh-CN" altLang="en-US" dirty="0" smtClean="0">
                <a:latin typeface="+mn-ea"/>
              </a:rPr>
              <a:t>约</a:t>
            </a:r>
            <a:r>
              <a:rPr lang="en-US" altLang="ja-JP" dirty="0" smtClean="0">
                <a:latin typeface="+mn-ea"/>
              </a:rPr>
              <a:t>3</a:t>
            </a:r>
            <a:r>
              <a:rPr lang="en-US" altLang="ja-JP" dirty="0">
                <a:latin typeface="+mn-ea"/>
              </a:rPr>
              <a:t>5</a:t>
            </a:r>
            <a:r>
              <a:rPr lang="zh-CN" altLang="en-US" dirty="0" smtClean="0">
                <a:latin typeface="+mn-ea"/>
              </a:rPr>
              <a:t>分钟</a:t>
            </a:r>
            <a:r>
              <a:rPr lang="en-US" altLang="zh-TW" dirty="0" smtClean="0">
                <a:latin typeface="+mn-ea"/>
              </a:rPr>
              <a:t>(</a:t>
            </a:r>
            <a:r>
              <a:rPr lang="zh-TW" altLang="en-US" dirty="0" smtClean="0">
                <a:latin typeface="+mn-ea"/>
              </a:rPr>
              <a:t>加上步行</a:t>
            </a:r>
            <a:r>
              <a:rPr lang="zh-CN" altLang="en-US" dirty="0" smtClean="0">
                <a:latin typeface="+mn-ea"/>
              </a:rPr>
              <a:t>约</a:t>
            </a:r>
            <a:r>
              <a:rPr lang="en-US" altLang="ja-JP" dirty="0">
                <a:latin typeface="+mn-ea"/>
              </a:rPr>
              <a:t>4</a:t>
            </a:r>
            <a:r>
              <a:rPr lang="en-US" altLang="zh-TW" dirty="0" smtClean="0">
                <a:latin typeface="+mn-ea"/>
              </a:rPr>
              <a:t>0</a:t>
            </a:r>
            <a:r>
              <a:rPr lang="zh-TW" altLang="en-US" dirty="0" smtClean="0">
                <a:latin typeface="+mn-ea"/>
              </a:rPr>
              <a:t>分</a:t>
            </a:r>
            <a:r>
              <a:rPr lang="zh-CN" altLang="en-US" dirty="0" smtClean="0">
                <a:latin typeface="+mn-ea"/>
              </a:rPr>
              <a:t>钟</a:t>
            </a:r>
            <a:r>
              <a:rPr lang="en-US" altLang="zh-TW" dirty="0" smtClean="0">
                <a:latin typeface="+mn-ea"/>
              </a:rPr>
              <a:t>)</a:t>
            </a:r>
            <a:r>
              <a:rPr lang="zh-TW" altLang="en-US" dirty="0" smtClean="0">
                <a:latin typeface="+mn-ea"/>
              </a:rPr>
              <a:t>，</a:t>
            </a:r>
            <a:r>
              <a:rPr lang="zh-CN" altLang="en-US" dirty="0" smtClean="0">
                <a:latin typeface="+mn-ea"/>
              </a:rPr>
              <a:t>学生</a:t>
            </a:r>
            <a:r>
              <a:rPr lang="zh-TW" altLang="en-US" dirty="0" smtClean="0">
                <a:latin typeface="+mn-ea"/>
              </a:rPr>
              <a:t>月票</a:t>
            </a:r>
            <a:r>
              <a:rPr lang="en-US" altLang="zh-CN" dirty="0" smtClean="0">
                <a:latin typeface="+mn-ea"/>
              </a:rPr>
              <a:t>8</a:t>
            </a:r>
            <a:r>
              <a:rPr lang="zh-CN" altLang="en-US" dirty="0" smtClean="0">
                <a:latin typeface="+mn-ea"/>
              </a:rPr>
              <a:t>千日元左右</a:t>
            </a:r>
            <a:r>
              <a:rPr lang="zh-TW" altLang="en-US" dirty="0" smtClean="0">
                <a:latin typeface="+mn-ea"/>
              </a:rPr>
              <a:t>。</a:t>
            </a:r>
            <a:endParaRPr lang="en-US" altLang="zh-TW" dirty="0" smtClean="0">
              <a:latin typeface="+mn-ea"/>
            </a:endParaRPr>
          </a:p>
          <a:p>
            <a:r>
              <a:rPr lang="en-US" altLang="ja-JP" dirty="0">
                <a:latin typeface="+mn-ea"/>
              </a:rPr>
              <a:t> </a:t>
            </a:r>
            <a:r>
              <a:rPr lang="en-US" altLang="ja-JP" dirty="0" smtClean="0">
                <a:latin typeface="+mn-ea"/>
              </a:rPr>
              <a:t>                         </a:t>
            </a:r>
            <a:r>
              <a:rPr lang="en-US" altLang="zh-CN" dirty="0" smtClean="0">
                <a:latin typeface="+mn-ea"/>
              </a:rPr>
              <a:t>2</a:t>
            </a:r>
            <a:r>
              <a:rPr lang="zh-CN" altLang="en-US" dirty="0" smtClean="0">
                <a:latin typeface="+mn-ea"/>
              </a:rPr>
              <a:t>人间房租每月</a:t>
            </a:r>
            <a:r>
              <a:rPr lang="en-US" altLang="zh-CN" dirty="0" smtClean="0">
                <a:latin typeface="+mn-ea"/>
              </a:rPr>
              <a:t>35,000</a:t>
            </a:r>
            <a:r>
              <a:rPr lang="zh-CN" altLang="en-US" dirty="0" smtClean="0">
                <a:latin typeface="+mn-ea"/>
              </a:rPr>
              <a:t>日币左右，单人间</a:t>
            </a:r>
            <a:r>
              <a:rPr lang="en-US" altLang="zh-CN" dirty="0" smtClean="0">
                <a:latin typeface="+mn-ea"/>
              </a:rPr>
              <a:t>45,000</a:t>
            </a:r>
            <a:r>
              <a:rPr lang="zh-CN" altLang="en-US" dirty="0" smtClean="0">
                <a:latin typeface="+mn-ea"/>
              </a:rPr>
              <a:t>日币</a:t>
            </a:r>
            <a:r>
              <a:rPr lang="zh-CN" altLang="en-US" dirty="0">
                <a:latin typeface="+mn-ea"/>
              </a:rPr>
              <a:t>开</a:t>
            </a:r>
            <a:r>
              <a:rPr lang="zh-CN" altLang="en-US" dirty="0" smtClean="0">
                <a:latin typeface="+mn-ea"/>
              </a:rPr>
              <a:t>始</a:t>
            </a:r>
            <a:r>
              <a:rPr lang="ja-JP" altLang="en-US" dirty="0" err="1" smtClean="0">
                <a:latin typeface="+mn-ea"/>
              </a:rPr>
              <a:t>。</a:t>
            </a:r>
            <a:endParaRPr lang="ja-JP" altLang="en-US" dirty="0"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9" y="2448987"/>
            <a:ext cx="1856554" cy="171568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70" y="2543695"/>
            <a:ext cx="1990043" cy="162098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23" y="2470736"/>
            <a:ext cx="1888375" cy="169394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41" y="2448987"/>
            <a:ext cx="2096195" cy="1715689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25" y="2448986"/>
            <a:ext cx="1900844" cy="171568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447" y="250056"/>
            <a:ext cx="1587999" cy="396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40" y="4409322"/>
            <a:ext cx="2694546" cy="193270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6" y="4409322"/>
            <a:ext cx="2497282" cy="19327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38" y="4409322"/>
            <a:ext cx="2690135" cy="19327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12" y="4409322"/>
            <a:ext cx="2671849" cy="19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454706" y="931025"/>
            <a:ext cx="11066400" cy="1054054"/>
          </a:xfrm>
        </p:spPr>
        <p:txBody>
          <a:bodyPr rtlCol="0">
            <a:noAutofit/>
          </a:bodyPr>
          <a:lstStyle/>
          <a:p>
            <a:pPr algn="ctr" rtl="0"/>
            <a:r>
              <a:rPr lang="zh-TW" altLang="en-US" sz="6000" dirty="0">
                <a:latin typeface="Arial Narrow" panose="020B0606020202030204" pitchFamily="34" charset="0"/>
              </a:rPr>
              <a:t>期待</a:t>
            </a:r>
            <a:r>
              <a:rPr lang="ja-JP" altLang="en-US" sz="6000" dirty="0">
                <a:latin typeface="Arial Narrow" panose="020B0606020202030204" pitchFamily="34" charset="0"/>
              </a:rPr>
              <a:t>～</a:t>
            </a:r>
            <a:r>
              <a:rPr lang="zh-TW" altLang="en-US" sz="6000" dirty="0">
                <a:latin typeface="Arial Narrow" panose="020B0606020202030204" pitchFamily="34" charset="0"/>
              </a:rPr>
              <a:t>相</a:t>
            </a:r>
            <a:r>
              <a:rPr lang="zh-CN" altLang="en-US" sz="6000" dirty="0">
                <a:latin typeface="Arial Narrow" panose="020B0606020202030204" pitchFamily="34" charset="0"/>
              </a:rPr>
              <a:t>约</a:t>
            </a:r>
            <a:r>
              <a:rPr lang="zh-TW" altLang="en-US" sz="6000" dirty="0">
                <a:latin typeface="Arial Narrow" panose="020B0606020202030204" pitchFamily="34" charset="0"/>
              </a:rPr>
              <a:t>在</a:t>
            </a:r>
            <a:r>
              <a:rPr lang="zh-CN" altLang="en-US" sz="6000" dirty="0">
                <a:latin typeface="Arial Narrow" panose="020B0606020202030204" pitchFamily="34" charset="0"/>
              </a:rPr>
              <a:t>东</a:t>
            </a:r>
            <a:r>
              <a:rPr lang="zh-TW" altLang="en-US" sz="6000" dirty="0">
                <a:latin typeface="Arial Narrow" panose="020B0606020202030204" pitchFamily="34" charset="0"/>
              </a:rPr>
              <a:t>京</a:t>
            </a:r>
            <a:endParaRPr lang="ja-JP" altLang="en-US" sz="6000" dirty="0">
              <a:latin typeface="Arial Narrow" panose="020B0606020202030204" pitchFamily="34" charset="0"/>
            </a:endParaRPr>
          </a:p>
        </p:txBody>
      </p:sp>
      <p:pic>
        <p:nvPicPr>
          <p:cNvPr id="5" name="コンテンツ プレースホルダー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3" y="2360592"/>
            <a:ext cx="8398349" cy="4497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ãthank you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301" y="2406312"/>
            <a:ext cx="3059083" cy="4227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2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留学生可以选择的课</a:t>
            </a:r>
            <a:r>
              <a:rPr lang="zh-CN" altLang="en-US" sz="3600" dirty="0" smtClean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程（专门学校）</a:t>
            </a:r>
            <a:endParaRPr lang="ja-JP" altLang="en-US" sz="3600" dirty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1271016"/>
            <a:ext cx="8677461" cy="396348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381F33A-3077-4D36-811E-ED446A3FCE60}"/>
              </a:ext>
            </a:extLst>
          </p:cNvPr>
          <p:cNvSpPr txBox="1"/>
          <p:nvPr/>
        </p:nvSpPr>
        <p:spPr>
          <a:xfrm>
            <a:off x="1355998" y="5493583"/>
            <a:ext cx="7778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游戏制作</a:t>
            </a:r>
            <a:r>
              <a:rPr lang="zh-TW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、</a:t>
            </a:r>
            <a:r>
              <a:rPr lang="zh-CN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经营</a:t>
            </a:r>
            <a:r>
              <a:rPr lang="zh-TW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管理、</a:t>
            </a:r>
            <a:r>
              <a:rPr lang="zh-CN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饭店观光</a:t>
            </a:r>
            <a:r>
              <a:rPr lang="zh-TW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、旅行</a:t>
            </a:r>
            <a:r>
              <a:rPr lang="zh-CN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企划</a:t>
            </a:r>
            <a:endParaRPr lang="en-US" altLang="zh-TW" sz="28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en-US" altLang="zh-TW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CG</a:t>
            </a:r>
            <a:r>
              <a:rPr lang="zh-CN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制作</a:t>
            </a:r>
            <a:r>
              <a:rPr lang="zh-TW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、</a:t>
            </a:r>
            <a:r>
              <a:rPr lang="zh-CN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漫画家养成</a:t>
            </a:r>
            <a:r>
              <a:rPr lang="zh-TW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、</a:t>
            </a:r>
            <a:r>
              <a:rPr lang="zh-CN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介护福祉</a:t>
            </a:r>
            <a:r>
              <a:rPr lang="zh-TW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等</a:t>
            </a:r>
            <a:endParaRPr lang="en-US" altLang="ja-JP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01" y="52056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学校介绍</a:t>
            </a:r>
            <a:endParaRPr lang="ja-JP" altLang="en-US" sz="4000" dirty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12" y="89551"/>
            <a:ext cx="1587999" cy="396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99" y="4769810"/>
            <a:ext cx="2703425" cy="208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爆発 1 16"/>
          <p:cNvSpPr/>
          <p:nvPr/>
        </p:nvSpPr>
        <p:spPr>
          <a:xfrm>
            <a:off x="7195706" y="201047"/>
            <a:ext cx="3678543" cy="2229138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2018</a:t>
            </a:r>
            <a:r>
              <a:rPr lang="zh-TW" altLang="en-US" sz="28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endParaRPr lang="en-US" altLang="zh-TW" sz="2800" dirty="0" smtClean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全新校舍</a:t>
            </a:r>
            <a:endParaRPr lang="en-US" altLang="ja-JP" sz="2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6" name="Picture 4" descr="C:\Users\r_lin\Desktop\外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7723" y="2132046"/>
            <a:ext cx="5262468" cy="362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Z:\事務局\広報関係\パンフレット\船堀\船堀パフレット用写真\船堀新校舎\学校.pn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73" y="2541681"/>
            <a:ext cx="3814504" cy="22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097548" y="5764609"/>
            <a:ext cx="6319513" cy="9271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kumimoji="1" lang="zh-CN" alt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都营新宿线  船堀站步行</a:t>
            </a:r>
            <a:r>
              <a:rPr kumimoji="1" lang="en-US" altLang="zh-CN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3</a:t>
            </a:r>
            <a:r>
              <a:rPr kumimoji="1" lang="zh-CN" alt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分钟</a:t>
            </a:r>
            <a:endParaRPr kumimoji="1" lang="en-US" altLang="zh-CN" sz="32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kumimoji="1" lang="zh-CN" alt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从</a:t>
            </a:r>
            <a:r>
              <a:rPr kumimoji="1" lang="zh-TW" alt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船堀</a:t>
            </a:r>
            <a:r>
              <a:rPr kumimoji="1" lang="zh-CN" alt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车站</a:t>
            </a:r>
            <a:r>
              <a:rPr kumimoji="1" lang="zh-TW" alt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到</a:t>
            </a:r>
            <a:r>
              <a:rPr kumimoji="1" lang="zh-TW" alt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新宿</a:t>
            </a:r>
            <a:r>
              <a:rPr kumimoji="1" lang="zh-CN" alt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，大约</a:t>
            </a:r>
            <a:r>
              <a:rPr kumimoji="1" lang="en-US" altLang="zh-TW" sz="3200" dirty="0">
                <a:solidFill>
                  <a:schemeClr val="tx1"/>
                </a:solidFill>
                <a:latin typeface="Arial Narrow" panose="020B0606020202030204" pitchFamily="34" charset="0"/>
              </a:rPr>
              <a:t>25</a:t>
            </a:r>
            <a:r>
              <a:rPr kumimoji="1" lang="zh-CN" alt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分</a:t>
            </a:r>
            <a:r>
              <a:rPr kumimoji="1" lang="zh-CN" alt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钟</a:t>
            </a:r>
            <a:endParaRPr kumimoji="1" lang="ja-JP" alt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学校位置</a:t>
            </a:r>
            <a:endParaRPr lang="ja-JP" altLang="en-US" sz="3600" dirty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0" name="コンテンツ プレースホルダー 17"/>
          <p:cNvSpPr txBox="1">
            <a:spLocks/>
          </p:cNvSpPr>
          <p:nvPr/>
        </p:nvSpPr>
        <p:spPr>
          <a:xfrm>
            <a:off x="541609" y="1455491"/>
            <a:ext cx="5110161" cy="47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1" name="Picture 2" descr="C:\Users\s.lanchieh\Desktop\JPEG\806-0401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70" y="1455491"/>
            <a:ext cx="7641666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48" y="80701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3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lvl="0"/>
            <a:r>
              <a:rPr lang="zh-CN" altLang="en-US" sz="40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学校优势</a:t>
            </a:r>
            <a:endParaRPr lang="ja-JP" altLang="en-US" sz="4000" dirty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19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132038"/>
              </p:ext>
            </p:extLst>
          </p:nvPr>
        </p:nvGraphicFramePr>
        <p:xfrm>
          <a:off x="2128057" y="1396122"/>
          <a:ext cx="7822277" cy="4189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図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12" y="52056"/>
            <a:ext cx="1587999" cy="396000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766453" y="5793970"/>
            <a:ext cx="8077343" cy="634822"/>
          </a:xfrm>
          <a:prstGeom prst="roundRect">
            <a:avLst/>
          </a:prstGeom>
          <a:solidFill>
            <a:srgbClr val="D9192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atinLnBrk="1"/>
            <a:r>
              <a:rPr kumimoji="1" lang="en-US" altLang="ja-JP" sz="2000" dirty="0">
                <a:solidFill>
                  <a:schemeClr val="bg1"/>
                </a:solidFill>
                <a:latin typeface="Arial Narrow" panose="020B0606020202030204" pitchFamily="34" charset="0"/>
              </a:rPr>
              <a:t>※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国籍比例</a:t>
            </a:r>
            <a:r>
              <a:rPr kumimoji="1" lang="ja-JP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：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中国</a:t>
            </a:r>
            <a:r>
              <a:rPr kumimoji="1" lang="en-US" altLang="zh-CN" sz="2000" dirty="0">
                <a:solidFill>
                  <a:schemeClr val="bg1"/>
                </a:solidFill>
                <a:latin typeface="Arial Narrow" panose="020B0606020202030204" pitchFamily="34" charset="0"/>
              </a:rPr>
              <a:t>40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%</a:t>
            </a:r>
            <a:r>
              <a:rPr kumimoji="1" lang="ja-JP" altLang="ja-JP" sz="20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、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台湾</a:t>
            </a:r>
            <a:r>
              <a:rPr kumimoji="1" lang="en-US" altLang="zh-CN" sz="2000" dirty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  <a:r>
              <a:rPr kumimoji="1" lang="en-US" altLang="ja-JP" sz="2000" dirty="0">
                <a:solidFill>
                  <a:schemeClr val="bg1"/>
                </a:solidFill>
                <a:latin typeface="Arial Narrow" panose="020B0606020202030204" pitchFamily="34" charset="0"/>
              </a:rPr>
              <a:t>%</a:t>
            </a:r>
            <a:r>
              <a:rPr kumimoji="1" lang="zh-TW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越南</a:t>
            </a:r>
            <a:r>
              <a:rPr kumimoji="1" lang="en-US" altLang="zh-CN" sz="2000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r>
              <a:rPr kumimoji="1" lang="en-US" altLang="ja-JP" sz="2000" dirty="0">
                <a:solidFill>
                  <a:schemeClr val="bg1"/>
                </a:solidFill>
                <a:latin typeface="Arial Narrow" panose="020B0606020202030204" pitchFamily="34" charset="0"/>
              </a:rPr>
              <a:t>0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%</a:t>
            </a:r>
            <a:r>
              <a:rPr kumimoji="1" lang="ja-JP" altLang="ja-JP" sz="20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、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缅甸</a:t>
            </a:r>
            <a:r>
              <a:rPr kumimoji="1" lang="en-US" altLang="ja-JP" sz="2000" dirty="0">
                <a:solidFill>
                  <a:schemeClr val="bg1"/>
                </a:solidFill>
                <a:latin typeface="Arial Narrow" panose="020B0606020202030204" pitchFamily="34" charset="0"/>
              </a:rPr>
              <a:t>8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%</a:t>
            </a:r>
            <a:r>
              <a:rPr kumimoji="1" lang="ja-JP" altLang="ja-JP" sz="20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、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蒙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古</a:t>
            </a:r>
            <a:r>
              <a:rPr kumimoji="1" lang="en-US" altLang="zh-CN" sz="2000" dirty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  <a:r>
              <a:rPr kumimoji="1" lang="en-US" altLang="ja-JP" sz="2000" dirty="0">
                <a:solidFill>
                  <a:schemeClr val="bg1"/>
                </a:solidFill>
                <a:latin typeface="Arial Narrow" panose="020B0606020202030204" pitchFamily="34" charset="0"/>
              </a:rPr>
              <a:t>%</a:t>
            </a:r>
            <a:endParaRPr kumimoji="1" lang="ja-JP" altLang="ja-JP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atinLnBrk="1"/>
            <a:r>
              <a:rPr kumimoji="1" lang="zh-TW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    其他</a:t>
            </a:r>
            <a:r>
              <a:rPr kumimoji="1" lang="en-US" altLang="ja-JP" sz="2000" dirty="0">
                <a:solidFill>
                  <a:schemeClr val="bg1"/>
                </a:solidFill>
                <a:latin typeface="Arial Narrow" panose="020B0606020202030204" pitchFamily="34" charset="0"/>
              </a:rPr>
              <a:t>: 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法国</a:t>
            </a:r>
            <a:r>
              <a:rPr kumimoji="1" lang="zh-TW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韩国</a:t>
            </a:r>
            <a:r>
              <a:rPr kumimoji="1" lang="zh-TW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香港</a:t>
            </a:r>
            <a:r>
              <a:rPr kumimoji="1" lang="zh-TW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新加坡</a:t>
            </a:r>
            <a:r>
              <a:rPr kumimoji="1" lang="zh-TW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泰国</a:t>
            </a:r>
            <a:r>
              <a:rPr kumimoji="1" lang="zh-TW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俄罗斯</a:t>
            </a:r>
            <a:r>
              <a:rPr kumimoji="1" lang="zh-TW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等。</a:t>
            </a:r>
            <a:endParaRPr kumimoji="1" lang="ja-JP" altLang="ja-JP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6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 smtClean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学费（可以半年缴纳）</a:t>
            </a:r>
            <a:endParaRPr lang="ja-JP" altLang="en-US" sz="4000" dirty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正方形/長方形 2"/>
          <p:cNvSpPr txBox="1">
            <a:spLocks noChangeArrowheads="1"/>
          </p:cNvSpPr>
          <p:nvPr/>
        </p:nvSpPr>
        <p:spPr bwMode="auto">
          <a:xfrm>
            <a:off x="1770032" y="1284000"/>
            <a:ext cx="7934855" cy="46166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 anchorCtr="0">
            <a:spAutoFit/>
          </a:bodyPr>
          <a:lstStyle>
            <a:lvl1pPr algn="l" defTabSz="914400" rtl="0" eaLnBrk="0" latinLnBrk="0" hangingPunct="0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 smtClean="0">
                <a:ea typeface="SimSun" pitchFamily="2" charset="-122"/>
              </a:rPr>
              <a:t>学费</a:t>
            </a:r>
            <a:r>
              <a:rPr lang="en-US" altLang="zh-CN" sz="2400" dirty="0" smtClean="0">
                <a:ea typeface="SimSun" pitchFamily="2" charset="-122"/>
              </a:rPr>
              <a:t>(</a:t>
            </a:r>
            <a:r>
              <a:rPr lang="zh-CN" altLang="en-US" sz="2400" dirty="0" smtClean="0">
                <a:ea typeface="SimSun" pitchFamily="2" charset="-122"/>
              </a:rPr>
              <a:t>日元</a:t>
            </a:r>
            <a:r>
              <a:rPr lang="en-US" altLang="zh-CN" sz="2400" dirty="0" smtClean="0">
                <a:ea typeface="SimSun" pitchFamily="2" charset="-122"/>
              </a:rPr>
              <a:t>)</a:t>
            </a:r>
            <a:r>
              <a:rPr lang="zh-CN" altLang="en-US" sz="2400" dirty="0" smtClean="0">
                <a:ea typeface="SimSun" pitchFamily="2" charset="-122"/>
              </a:rPr>
              <a:t> ∶</a:t>
            </a:r>
            <a:r>
              <a:rPr lang="zh-CN" altLang="en-US" sz="2400" b="1" dirty="0" smtClean="0">
                <a:ea typeface="SimSun" pitchFamily="2" charset="-122"/>
              </a:rPr>
              <a:t>在报名时需要缴纳</a:t>
            </a:r>
            <a:r>
              <a:rPr lang="en-US" altLang="ja-JP" sz="2400" b="1" dirty="0">
                <a:ea typeface="SimSun" pitchFamily="2" charset="-122"/>
              </a:rPr>
              <a:t>3</a:t>
            </a:r>
            <a:r>
              <a:rPr lang="en-US" altLang="zh-CN" sz="2400" b="1" dirty="0" smtClean="0">
                <a:ea typeface="SimSun" pitchFamily="2" charset="-122"/>
              </a:rPr>
              <a:t>0,000</a:t>
            </a:r>
            <a:r>
              <a:rPr lang="zh-CN" altLang="en-US" sz="2400" b="1" dirty="0" smtClean="0">
                <a:ea typeface="SimSun" pitchFamily="2" charset="-122"/>
              </a:rPr>
              <a:t>日元的报名费</a:t>
            </a:r>
            <a:endParaRPr lang="ja-JP" altLang="en-US" sz="24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1787246" y="1842296"/>
            <a:ext cx="7921625" cy="4852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第一年分期</a:t>
            </a:r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：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上半年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43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万日币，下半年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32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万日币</a:t>
            </a:r>
            <a:endParaRPr lang="ja-JP" altLang="en-US" sz="2800" b="1" dirty="0" smtClean="0">
              <a:solidFill>
                <a:srgbClr val="FF0000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465822"/>
              </p:ext>
            </p:extLst>
          </p:nvPr>
        </p:nvGraphicFramePr>
        <p:xfrm>
          <a:off x="1787246" y="2440820"/>
          <a:ext cx="7917640" cy="3578227"/>
        </p:xfrm>
        <a:graphic>
          <a:graphicData uri="http://schemas.openxmlformats.org/drawingml/2006/table">
            <a:tbl>
              <a:tblPr/>
              <a:tblGrid>
                <a:gridCol w="712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7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2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2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交纳期限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入学金</a:t>
                      </a:r>
                      <a:endParaRPr kumimoji="1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学费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教材费</a:t>
                      </a:r>
                      <a:endParaRPr kumimoji="1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其他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合计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第</a:t>
                      </a:r>
                      <a:endParaRPr kumimoji="1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一</a:t>
                      </a:r>
                      <a:endParaRPr kumimoji="1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年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领取在留资格认定证明书时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8</a:t>
                      </a: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580,000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40,000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750,000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剩</a:t>
                      </a:r>
                      <a:endParaRPr kumimoji="1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新学年（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1</a:t>
                      </a: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年）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580,000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40,000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640,000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余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新学年（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9</a:t>
                      </a: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个月）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4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3</a:t>
                      </a: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15,000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30,000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480,000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时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新学年（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6</a:t>
                      </a: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个月）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290,000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10,000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20,000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320,000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间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新学年（</a:t>
                      </a: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3</a:t>
                      </a:r>
                      <a:r>
                        <a:rPr kumimoji="1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个月）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145,000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5,000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10,000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160,000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1770032" y="6137940"/>
            <a:ext cx="8030673" cy="4956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>
              <a:defRPr/>
            </a:pP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奖学金</a:t>
            </a:r>
            <a:r>
              <a:rPr lang="ja-JP" altLang="en-US" sz="2400" dirty="0" smtClean="0">
                <a:solidFill>
                  <a:srgbClr val="FF0000"/>
                </a:solidFill>
                <a:latin typeface="Calibri" pitchFamily="34" charset="0"/>
                <a:ea typeface="ＭＳ Ｐゴシック" pitchFamily="50" charset="-128"/>
              </a:rPr>
              <a:t>：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文部省（</a:t>
            </a:r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JASSO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）每年</a:t>
            </a:r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5-6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名、每个月</a:t>
            </a:r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3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万元左右</a:t>
            </a:r>
            <a:endParaRPr lang="ja-JP" altLang="en-US" sz="2400" dirty="0" smtClean="0">
              <a:solidFill>
                <a:srgbClr val="FF0000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10" y="185059"/>
            <a:ext cx="158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0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EJU</a:t>
            </a:r>
            <a:r>
              <a:rPr lang="zh-CN" altLang="en-US" sz="4000" dirty="0" smtClean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指导（</a:t>
            </a:r>
            <a:r>
              <a:rPr lang="zh-CN" altLang="en-US" sz="3200" dirty="0" smtClean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各科目每周上</a:t>
            </a:r>
            <a:r>
              <a:rPr lang="en-US" altLang="zh-CN" sz="3200" dirty="0" smtClean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2</a:t>
            </a:r>
            <a:r>
              <a:rPr lang="zh-CN" altLang="en-US" sz="3200" dirty="0" smtClean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次课，每次</a:t>
            </a:r>
            <a:r>
              <a:rPr lang="en-US" altLang="zh-CN" sz="3200" dirty="0" smtClean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90</a:t>
            </a:r>
            <a:r>
              <a:rPr lang="zh-CN" altLang="en-US" sz="3200" dirty="0" smtClean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分钟</a:t>
            </a:r>
            <a:r>
              <a:rPr lang="zh-CN" altLang="en-US" sz="4000" dirty="0" smtClean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）</a:t>
            </a:r>
            <a:endParaRPr lang="ja-JP" altLang="en-US" sz="4000" dirty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078689"/>
              </p:ext>
            </p:extLst>
          </p:nvPr>
        </p:nvGraphicFramePr>
        <p:xfrm>
          <a:off x="630063" y="1388687"/>
          <a:ext cx="10848685" cy="48821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1604934">
                  <a:extLst>
                    <a:ext uri="{9D8B030D-6E8A-4147-A177-3AD203B41FA5}">
                      <a16:colId xmlns:a16="http://schemas.microsoft.com/office/drawing/2014/main" val="1113901423"/>
                    </a:ext>
                  </a:extLst>
                </a:gridCol>
                <a:gridCol w="4766023">
                  <a:extLst>
                    <a:ext uri="{9D8B030D-6E8A-4147-A177-3AD203B41FA5}">
                      <a16:colId xmlns:a16="http://schemas.microsoft.com/office/drawing/2014/main" val="265521560"/>
                    </a:ext>
                  </a:extLst>
                </a:gridCol>
                <a:gridCol w="2723744">
                  <a:extLst>
                    <a:ext uri="{9D8B030D-6E8A-4147-A177-3AD203B41FA5}">
                      <a16:colId xmlns:a16="http://schemas.microsoft.com/office/drawing/2014/main" val="1591682431"/>
                    </a:ext>
                  </a:extLst>
                </a:gridCol>
                <a:gridCol w="253375">
                  <a:extLst>
                    <a:ext uri="{9D8B030D-6E8A-4147-A177-3AD203B41FA5}">
                      <a16:colId xmlns:a16="http://schemas.microsoft.com/office/drawing/2014/main" val="1389508085"/>
                    </a:ext>
                  </a:extLst>
                </a:gridCol>
                <a:gridCol w="1500609">
                  <a:extLst>
                    <a:ext uri="{9D8B030D-6E8A-4147-A177-3AD203B41FA5}">
                      <a16:colId xmlns:a16="http://schemas.microsoft.com/office/drawing/2014/main" val="1443928068"/>
                    </a:ext>
                  </a:extLst>
                </a:gridCol>
              </a:tblGrid>
              <a:tr h="967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</a:rPr>
                        <a:t>分类</a:t>
                      </a: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7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7550" marR="475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CN" altLang="en-US" sz="3200" kern="1200" dirty="0" smtClean="0"/>
                        <a:t>科     目</a:t>
                      </a:r>
                      <a:endParaRPr kumimoji="1" lang="en-US" altLang="zh-CN" sz="3200" kern="1200" dirty="0" smtClean="0">
                        <a:solidFill>
                          <a:srgbClr val="DD462F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en-US" sz="1600" kern="100" dirty="0">
                          <a:effectLst/>
                        </a:rPr>
                        <a:t>4</a:t>
                      </a:r>
                      <a:r>
                        <a:rPr kumimoji="1" lang="ja-JP" sz="1600" kern="100" dirty="0">
                          <a:effectLst/>
                        </a:rPr>
                        <a:t>月～</a:t>
                      </a:r>
                      <a:r>
                        <a:rPr kumimoji="1" lang="en-US" sz="1600" kern="100" dirty="0">
                          <a:effectLst/>
                        </a:rPr>
                        <a:t>7</a:t>
                      </a:r>
                      <a:r>
                        <a:rPr kumimoji="1" lang="ja-JP" sz="1600" kern="100" dirty="0" smtClean="0">
                          <a:effectLst/>
                        </a:rPr>
                        <a:t>月</a:t>
                      </a:r>
                      <a:r>
                        <a:rPr kumimoji="1" lang="zh-CN" altLang="en-US" sz="1600" kern="100" dirty="0" smtClean="0">
                          <a:effectLst/>
                        </a:rPr>
                        <a:t>费用</a:t>
                      </a:r>
                      <a:endParaRPr kumimoji="1" lang="ja-JP" sz="1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sz="1600" kern="100" dirty="0" smtClean="0">
                          <a:effectLst/>
                        </a:rPr>
                        <a:t>（</a:t>
                      </a:r>
                      <a:r>
                        <a:rPr kumimoji="1" lang="zh-CN" altLang="en-US" sz="1600" kern="100" dirty="0" smtClean="0">
                          <a:effectLst/>
                        </a:rPr>
                        <a:t>包含消费税</a:t>
                      </a:r>
                      <a:r>
                        <a:rPr kumimoji="1" lang="ja-JP" sz="1600" kern="100" dirty="0" smtClean="0">
                          <a:effectLst/>
                        </a:rPr>
                        <a:t>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zh-CN" sz="1600" kern="100" dirty="0" smtClean="0">
                          <a:effectLst/>
                        </a:rPr>
                        <a:t>8</a:t>
                      </a:r>
                      <a:r>
                        <a:rPr kumimoji="1" lang="ja-JP" altLang="ja-JP" sz="1600" kern="100" dirty="0" smtClean="0">
                          <a:effectLst/>
                        </a:rPr>
                        <a:t>月</a:t>
                      </a:r>
                      <a:r>
                        <a:rPr kumimoji="1" lang="ja-JP" sz="1600" kern="100" dirty="0" smtClean="0">
                          <a:effectLst/>
                        </a:rPr>
                        <a:t>～</a:t>
                      </a:r>
                      <a:r>
                        <a:rPr kumimoji="1" lang="en-US" sz="1600" kern="100" dirty="0">
                          <a:effectLst/>
                        </a:rPr>
                        <a:t>11</a:t>
                      </a:r>
                      <a:r>
                        <a:rPr kumimoji="1" lang="ja-JP" sz="1600" kern="100" dirty="0" smtClean="0">
                          <a:effectLst/>
                        </a:rPr>
                        <a:t>月</a:t>
                      </a:r>
                      <a:r>
                        <a:rPr kumimoji="1" lang="zh-CN" altLang="en-US" sz="1600" kern="100" dirty="0" smtClean="0">
                          <a:effectLst/>
                        </a:rPr>
                        <a:t>费用</a:t>
                      </a:r>
                      <a:endParaRPr kumimoji="1" lang="ja-JP" sz="1600" kern="100" dirty="0">
                        <a:effectLst/>
                      </a:endParaRPr>
                    </a:p>
                    <a:p>
                      <a:pPr marL="0" indent="1016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ja-JP" sz="1600" kern="100" dirty="0" smtClean="0">
                          <a:effectLst/>
                        </a:rPr>
                        <a:t>（</a:t>
                      </a:r>
                      <a:r>
                        <a:rPr kumimoji="1" lang="zh-CN" altLang="en-US" sz="1600" kern="100" dirty="0" smtClean="0">
                          <a:effectLst/>
                        </a:rPr>
                        <a:t>包含消费税</a:t>
                      </a:r>
                      <a:r>
                        <a:rPr kumimoji="1" lang="ja-JP" sz="1600" kern="100" dirty="0" smtClean="0">
                          <a:effectLst/>
                        </a:rPr>
                        <a:t>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extLst>
                  <a:ext uri="{0D108BD9-81ED-4DB2-BD59-A6C34878D82A}">
                    <a16:rowId xmlns:a16="http://schemas.microsoft.com/office/drawing/2014/main" val="2991555450"/>
                  </a:ext>
                </a:extLst>
              </a:tr>
              <a:tr h="60813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b="0" kern="100" dirty="0" smtClean="0">
                          <a:effectLst/>
                        </a:rPr>
                        <a:t>文科</a:t>
                      </a:r>
                      <a:endParaRPr lang="ja-JP" sz="2000" b="0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7550" marR="4755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zh-CN" altLang="en-US" sz="1600" kern="100" dirty="0" smtClean="0">
                          <a:effectLst/>
                        </a:rPr>
                        <a:t>    综合科目</a:t>
                      </a:r>
                      <a:r>
                        <a:rPr kumimoji="1" lang="ja-JP" sz="1600" kern="100" dirty="0" smtClean="0">
                          <a:effectLst/>
                        </a:rPr>
                        <a:t>（</a:t>
                      </a:r>
                      <a:r>
                        <a:rPr kumimoji="1" lang="ja-JP" sz="1600" kern="100" dirty="0">
                          <a:effectLst/>
                        </a:rPr>
                        <a:t>４月</a:t>
                      </a:r>
                      <a:r>
                        <a:rPr kumimoji="1" lang="ja-JP" sz="1600" kern="100" dirty="0" smtClean="0">
                          <a:effectLst/>
                        </a:rPr>
                        <a:t>中旬～１１月</a:t>
                      </a:r>
                      <a:r>
                        <a:rPr kumimoji="1" lang="ja-JP" sz="1600" kern="100" dirty="0">
                          <a:effectLst/>
                        </a:rPr>
                        <a:t>中旬／全</a:t>
                      </a:r>
                      <a:r>
                        <a:rPr kumimoji="1" lang="en-US" sz="1600" kern="100" dirty="0">
                          <a:effectLst/>
                        </a:rPr>
                        <a:t>60</a:t>
                      </a:r>
                      <a:r>
                        <a:rPr kumimoji="1" lang="ja-JP" sz="1600" kern="100" dirty="0">
                          <a:effectLst/>
                        </a:rPr>
                        <a:t>回）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en-US" sz="1600" kern="100" dirty="0" smtClean="0">
                          <a:effectLst/>
                        </a:rPr>
                        <a:t>\30,000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sz="1600" b="0" kern="100" dirty="0" smtClean="0">
                          <a:effectLst/>
                        </a:rPr>
                        <a:t>\</a:t>
                      </a:r>
                      <a:r>
                        <a:rPr kumimoji="1" lang="en-US" sz="1600" b="0" kern="100" dirty="0">
                          <a:effectLst/>
                        </a:rPr>
                        <a:t>25,000</a:t>
                      </a:r>
                      <a:endParaRPr kumimoji="1" lang="ja-JP" sz="16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7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7550" marR="47550" marT="0" marB="0" anchor="ctr"/>
                </a:tc>
                <a:extLst>
                  <a:ext uri="{0D108BD9-81ED-4DB2-BD59-A6C34878D82A}">
                    <a16:rowId xmlns:a16="http://schemas.microsoft.com/office/drawing/2014/main" val="1137833326"/>
                  </a:ext>
                </a:extLst>
              </a:tr>
              <a:tr h="55195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1" lang="en-US" altLang="ja-JP" sz="1600" kern="100" dirty="0" smtClean="0">
                          <a:effectLst/>
                        </a:rPr>
                        <a:t>    </a:t>
                      </a:r>
                      <a:r>
                        <a:rPr kumimoji="1" lang="ja-JP" sz="1600" kern="100" dirty="0" smtClean="0">
                          <a:effectLst/>
                        </a:rPr>
                        <a:t>数学</a:t>
                      </a:r>
                      <a:r>
                        <a:rPr kumimoji="1" lang="en-US" sz="1600" kern="100" dirty="0" smtClean="0">
                          <a:effectLst/>
                        </a:rPr>
                        <a:t>1</a:t>
                      </a:r>
                      <a:r>
                        <a:rPr kumimoji="1" lang="ja-JP" sz="1600" kern="100" dirty="0" smtClean="0">
                          <a:effectLst/>
                        </a:rPr>
                        <a:t>（</a:t>
                      </a:r>
                      <a:r>
                        <a:rPr kumimoji="1" lang="ja-JP" sz="1600" kern="100" dirty="0">
                          <a:effectLst/>
                        </a:rPr>
                        <a:t>４月</a:t>
                      </a:r>
                      <a:r>
                        <a:rPr kumimoji="1" lang="ja-JP" sz="1600" kern="100" dirty="0" smtClean="0">
                          <a:effectLst/>
                        </a:rPr>
                        <a:t>中旬～１１月</a:t>
                      </a:r>
                      <a:r>
                        <a:rPr kumimoji="1" lang="ja-JP" sz="1600" kern="100" dirty="0">
                          <a:effectLst/>
                        </a:rPr>
                        <a:t>中旬／全</a:t>
                      </a:r>
                      <a:r>
                        <a:rPr kumimoji="1" lang="en-US" sz="1600" kern="100" dirty="0">
                          <a:effectLst/>
                        </a:rPr>
                        <a:t>50</a:t>
                      </a:r>
                      <a:r>
                        <a:rPr kumimoji="1" lang="ja-JP" sz="1600" kern="100" dirty="0">
                          <a:effectLst/>
                        </a:rPr>
                        <a:t>回）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sz="1600" kern="100" dirty="0" smtClean="0">
                          <a:effectLst/>
                        </a:rPr>
                        <a:t>\</a:t>
                      </a:r>
                      <a:r>
                        <a:rPr kumimoji="1" lang="en-US" sz="1600" kern="100" dirty="0">
                          <a:effectLst/>
                        </a:rPr>
                        <a:t>30,000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sz="1600" b="0" kern="100" dirty="0" smtClean="0">
                          <a:effectLst/>
                        </a:rPr>
                        <a:t>\</a:t>
                      </a:r>
                      <a:r>
                        <a:rPr kumimoji="1" lang="en-US" sz="1600" b="0" kern="100" dirty="0">
                          <a:effectLst/>
                        </a:rPr>
                        <a:t>20,000</a:t>
                      </a:r>
                      <a:endParaRPr kumimoji="1" lang="ja-JP" sz="16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7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7550" marR="47550" marT="0" marB="0" anchor="ctr"/>
                </a:tc>
                <a:extLst>
                  <a:ext uri="{0D108BD9-81ED-4DB2-BD59-A6C34878D82A}">
                    <a16:rowId xmlns:a16="http://schemas.microsoft.com/office/drawing/2014/main" val="2085103884"/>
                  </a:ext>
                </a:extLst>
              </a:tr>
              <a:tr h="55745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b="0" kern="100" dirty="0" smtClean="0">
                          <a:effectLst/>
                        </a:rPr>
                        <a:t>文理共通</a:t>
                      </a:r>
                      <a:endParaRPr lang="ja-JP" sz="2000" b="0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7550" marR="4755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600" kern="100" dirty="0" smtClean="0">
                          <a:effectLst/>
                        </a:rPr>
                        <a:t>     </a:t>
                      </a:r>
                      <a:r>
                        <a:rPr kumimoji="1" lang="ja-JP" sz="1600" kern="100" dirty="0" smtClean="0">
                          <a:effectLst/>
                        </a:rPr>
                        <a:t>英語</a:t>
                      </a:r>
                      <a:r>
                        <a:rPr kumimoji="1" lang="en-US" sz="1600" kern="100" dirty="0">
                          <a:effectLst/>
                        </a:rPr>
                        <a:t>TOEFL</a:t>
                      </a:r>
                      <a:r>
                        <a:rPr kumimoji="1" lang="ja-JP" sz="1600" kern="100" dirty="0">
                          <a:effectLst/>
                        </a:rPr>
                        <a:t>（</a:t>
                      </a:r>
                      <a:r>
                        <a:rPr kumimoji="1" lang="en-US" sz="1600" kern="100" dirty="0">
                          <a:effectLst/>
                        </a:rPr>
                        <a:t>4</a:t>
                      </a:r>
                      <a:r>
                        <a:rPr kumimoji="1" lang="ja-JP" sz="1600" kern="100" dirty="0">
                          <a:effectLst/>
                        </a:rPr>
                        <a:t>月中</a:t>
                      </a:r>
                      <a:r>
                        <a:rPr kumimoji="1" lang="ja-JP" sz="1600" kern="100" dirty="0" smtClean="0">
                          <a:effectLst/>
                        </a:rPr>
                        <a:t>旬～</a:t>
                      </a:r>
                      <a:r>
                        <a:rPr kumimoji="1" lang="en-US" sz="1600" kern="100" dirty="0" smtClean="0">
                          <a:effectLst/>
                        </a:rPr>
                        <a:t>9</a:t>
                      </a:r>
                      <a:r>
                        <a:rPr kumimoji="1" lang="ja-JP" sz="1600" kern="100" dirty="0">
                          <a:effectLst/>
                        </a:rPr>
                        <a:t>月中旬／全</a:t>
                      </a:r>
                      <a:r>
                        <a:rPr kumimoji="1" lang="en-US" sz="1600" kern="100" dirty="0">
                          <a:effectLst/>
                        </a:rPr>
                        <a:t>35</a:t>
                      </a:r>
                      <a:r>
                        <a:rPr kumimoji="1" lang="ja-JP" sz="1600" kern="100" dirty="0">
                          <a:effectLst/>
                        </a:rPr>
                        <a:t>回）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gridSpan="3">
                  <a:txBody>
                    <a:bodyPr/>
                    <a:lstStyle/>
                    <a:p>
                      <a:pPr marL="0" indent="76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sz="1600" kern="100" dirty="0" smtClean="0">
                          <a:effectLst/>
                        </a:rPr>
                        <a:t>\</a:t>
                      </a:r>
                      <a:r>
                        <a:rPr kumimoji="1" lang="en-US" sz="1600" kern="100" dirty="0">
                          <a:effectLst/>
                        </a:rPr>
                        <a:t>35,000</a:t>
                      </a:r>
                      <a:r>
                        <a:rPr kumimoji="1" lang="ja-JP" sz="1600" kern="100" dirty="0">
                          <a:effectLst/>
                        </a:rPr>
                        <a:t>　（</a:t>
                      </a:r>
                      <a:r>
                        <a:rPr kumimoji="1" lang="en-US" sz="1600" kern="100" dirty="0">
                          <a:effectLst/>
                        </a:rPr>
                        <a:t>4</a:t>
                      </a:r>
                      <a:r>
                        <a:rPr kumimoji="1" lang="ja-JP" sz="1600" kern="100" dirty="0">
                          <a:effectLst/>
                        </a:rPr>
                        <a:t>月～</a:t>
                      </a:r>
                      <a:r>
                        <a:rPr kumimoji="1" lang="en-US" sz="1600" kern="100" dirty="0">
                          <a:effectLst/>
                        </a:rPr>
                        <a:t>9</a:t>
                      </a:r>
                      <a:r>
                        <a:rPr kumimoji="1" lang="ja-JP" sz="1600" kern="100" dirty="0" smtClean="0">
                          <a:effectLst/>
                        </a:rPr>
                        <a:t>月</a:t>
                      </a:r>
                      <a:r>
                        <a:rPr kumimoji="1" lang="zh-CN" altLang="en-US" sz="1600" kern="100" dirty="0" smtClean="0">
                          <a:effectLst/>
                        </a:rPr>
                        <a:t>费用</a:t>
                      </a:r>
                      <a:r>
                        <a:rPr kumimoji="1" lang="ja-JP" sz="1600" kern="100" dirty="0" smtClean="0">
                          <a:effectLst/>
                        </a:rPr>
                        <a:t>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692643"/>
                  </a:ext>
                </a:extLst>
              </a:tr>
              <a:tr h="5574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600" kern="100" dirty="0" smtClean="0">
                          <a:effectLst/>
                        </a:rPr>
                        <a:t>     </a:t>
                      </a:r>
                      <a:r>
                        <a:rPr kumimoji="1" lang="ja-JP" sz="1600" kern="100" dirty="0" smtClean="0">
                          <a:effectLst/>
                        </a:rPr>
                        <a:t>英語</a:t>
                      </a:r>
                      <a:r>
                        <a:rPr kumimoji="1" lang="en-US" sz="1600" kern="100" dirty="0">
                          <a:effectLst/>
                        </a:rPr>
                        <a:t>TOEIC</a:t>
                      </a:r>
                      <a:r>
                        <a:rPr kumimoji="1" lang="ja-JP" sz="1600" kern="100" dirty="0">
                          <a:effectLst/>
                        </a:rPr>
                        <a:t>（</a:t>
                      </a:r>
                      <a:r>
                        <a:rPr kumimoji="1" lang="en-US" sz="1600" kern="100" dirty="0">
                          <a:effectLst/>
                        </a:rPr>
                        <a:t>4</a:t>
                      </a:r>
                      <a:r>
                        <a:rPr kumimoji="1" lang="ja-JP" sz="1600" kern="100" dirty="0">
                          <a:effectLst/>
                        </a:rPr>
                        <a:t>月中</a:t>
                      </a:r>
                      <a:r>
                        <a:rPr kumimoji="1" lang="ja-JP" sz="1600" kern="100" dirty="0" smtClean="0">
                          <a:effectLst/>
                        </a:rPr>
                        <a:t>旬～</a:t>
                      </a:r>
                      <a:r>
                        <a:rPr kumimoji="1" lang="en-US" sz="1600" kern="100" dirty="0" smtClean="0">
                          <a:effectLst/>
                        </a:rPr>
                        <a:t>9</a:t>
                      </a:r>
                      <a:r>
                        <a:rPr kumimoji="1" lang="ja-JP" sz="1600" kern="100" dirty="0">
                          <a:effectLst/>
                        </a:rPr>
                        <a:t>月中旬／全</a:t>
                      </a:r>
                      <a:r>
                        <a:rPr kumimoji="1" lang="en-US" sz="1600" kern="100" dirty="0">
                          <a:effectLst/>
                        </a:rPr>
                        <a:t>35</a:t>
                      </a:r>
                      <a:r>
                        <a:rPr kumimoji="1" lang="ja-JP" sz="1600" kern="100" dirty="0">
                          <a:effectLst/>
                        </a:rPr>
                        <a:t>回）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gridSpan="3">
                  <a:txBody>
                    <a:bodyPr/>
                    <a:lstStyle/>
                    <a:p>
                      <a:pPr indent="76200" algn="just">
                        <a:spcAft>
                          <a:spcPts val="0"/>
                        </a:spcAft>
                      </a:pPr>
                      <a:r>
                        <a:rPr kumimoji="1" lang="en-US" sz="800" kern="100" baseline="0" dirty="0" smtClean="0">
                          <a:effectLst/>
                        </a:rPr>
                        <a:t>                             </a:t>
                      </a:r>
                      <a:r>
                        <a:rPr kumimoji="1" lang="en-US" sz="1600" kern="100" dirty="0" smtClean="0">
                          <a:effectLst/>
                        </a:rPr>
                        <a:t>\</a:t>
                      </a:r>
                      <a:r>
                        <a:rPr kumimoji="1" lang="en-US" sz="1600" kern="100" dirty="0">
                          <a:effectLst/>
                        </a:rPr>
                        <a:t>35,000</a:t>
                      </a:r>
                      <a:r>
                        <a:rPr kumimoji="1" lang="ja-JP" sz="1600" kern="100" dirty="0">
                          <a:effectLst/>
                        </a:rPr>
                        <a:t>　（</a:t>
                      </a:r>
                      <a:r>
                        <a:rPr kumimoji="1" lang="en-US" sz="1600" kern="100" dirty="0">
                          <a:effectLst/>
                        </a:rPr>
                        <a:t>4</a:t>
                      </a:r>
                      <a:r>
                        <a:rPr kumimoji="1" lang="ja-JP" sz="1600" kern="100" dirty="0">
                          <a:effectLst/>
                        </a:rPr>
                        <a:t>月～</a:t>
                      </a:r>
                      <a:r>
                        <a:rPr kumimoji="1" lang="en-US" sz="1600" kern="100" dirty="0">
                          <a:effectLst/>
                        </a:rPr>
                        <a:t>9</a:t>
                      </a:r>
                      <a:r>
                        <a:rPr kumimoji="1" lang="ja-JP" sz="1600" kern="100" dirty="0" smtClean="0">
                          <a:effectLst/>
                        </a:rPr>
                        <a:t>月</a:t>
                      </a:r>
                      <a:r>
                        <a:rPr kumimoji="1" lang="zh-CN" altLang="en-US" sz="1600" kern="100" dirty="0" smtClean="0">
                          <a:effectLst/>
                        </a:rPr>
                        <a:t>费用</a:t>
                      </a:r>
                      <a:r>
                        <a:rPr kumimoji="1" lang="ja-JP" sz="1600" kern="100" dirty="0" smtClean="0">
                          <a:effectLst/>
                        </a:rPr>
                        <a:t>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239393"/>
                  </a:ext>
                </a:extLst>
              </a:tr>
              <a:tr h="51640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b="0" kern="100" dirty="0" smtClean="0">
                          <a:effectLst/>
                        </a:rPr>
                        <a:t>理科</a:t>
                      </a:r>
                      <a:endParaRPr lang="ja-JP" sz="2000" b="0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7550" marR="475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1" lang="en-US" altLang="ja-JP" sz="1600" kern="100" dirty="0" smtClean="0">
                          <a:effectLst/>
                        </a:rPr>
                        <a:t>     </a:t>
                      </a:r>
                      <a:r>
                        <a:rPr kumimoji="1" lang="ja-JP" sz="1600" kern="100" dirty="0" smtClean="0">
                          <a:effectLst/>
                        </a:rPr>
                        <a:t>物理（</a:t>
                      </a:r>
                      <a:r>
                        <a:rPr kumimoji="1" lang="ja-JP" sz="1600" kern="100" dirty="0">
                          <a:effectLst/>
                        </a:rPr>
                        <a:t>４月</a:t>
                      </a:r>
                      <a:r>
                        <a:rPr kumimoji="1" lang="ja-JP" sz="1600" kern="100" dirty="0" smtClean="0">
                          <a:effectLst/>
                        </a:rPr>
                        <a:t>中旬～１１月</a:t>
                      </a:r>
                      <a:r>
                        <a:rPr kumimoji="1" lang="ja-JP" sz="1600" kern="100" dirty="0">
                          <a:effectLst/>
                        </a:rPr>
                        <a:t>中旬／全</a:t>
                      </a:r>
                      <a:r>
                        <a:rPr kumimoji="1" lang="en-US" sz="1600" kern="100" dirty="0">
                          <a:effectLst/>
                        </a:rPr>
                        <a:t>50</a:t>
                      </a:r>
                      <a:r>
                        <a:rPr kumimoji="1" lang="ja-JP" sz="1600" kern="100" dirty="0">
                          <a:effectLst/>
                        </a:rPr>
                        <a:t>回）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1" lang="en-US" sz="1600" kern="100" baseline="0" dirty="0" smtClean="0">
                          <a:effectLst/>
                        </a:rPr>
                        <a:t>                  </a:t>
                      </a:r>
                      <a:r>
                        <a:rPr kumimoji="1" lang="en-US" sz="1600" kern="100" dirty="0" smtClean="0">
                          <a:effectLst/>
                        </a:rPr>
                        <a:t>\</a:t>
                      </a:r>
                      <a:r>
                        <a:rPr kumimoji="1" lang="en-US" sz="1600" kern="100" dirty="0">
                          <a:effectLst/>
                        </a:rPr>
                        <a:t>30,000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ja-JP" sz="800" kern="100" baseline="0" dirty="0" smtClean="0">
                          <a:effectLst/>
                        </a:rPr>
                        <a:t> </a:t>
                      </a:r>
                      <a:r>
                        <a:rPr lang="ja-JP" sz="800" kern="100" dirty="0">
                          <a:effectLst/>
                        </a:rPr>
                        <a:t>　</a:t>
                      </a:r>
                      <a:r>
                        <a:rPr lang="en-US" altLang="ja-JP" sz="800" kern="100" dirty="0" smtClean="0">
                          <a:effectLst/>
                        </a:rPr>
                        <a:t> </a:t>
                      </a:r>
                      <a:r>
                        <a:rPr kumimoji="1" lang="en-US" sz="1600" b="0" kern="100" dirty="0" smtClean="0">
                          <a:effectLst/>
                        </a:rPr>
                        <a:t>\</a:t>
                      </a:r>
                      <a:r>
                        <a:rPr kumimoji="1" lang="en-US" sz="1600" b="0" kern="100" dirty="0">
                          <a:effectLst/>
                        </a:rPr>
                        <a:t>20,000</a:t>
                      </a:r>
                      <a:endParaRPr kumimoji="1" lang="ja-JP" sz="16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extLst>
                  <a:ext uri="{0D108BD9-81ED-4DB2-BD59-A6C34878D82A}">
                    <a16:rowId xmlns:a16="http://schemas.microsoft.com/office/drawing/2014/main" val="1552219302"/>
                  </a:ext>
                </a:extLst>
              </a:tr>
              <a:tr h="5151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1" lang="en-US" altLang="ja-JP" sz="1600" kern="100" dirty="0" smtClean="0">
                          <a:effectLst/>
                        </a:rPr>
                        <a:t>     </a:t>
                      </a:r>
                      <a:r>
                        <a:rPr kumimoji="1" lang="ja-JP" sz="1600" kern="100" dirty="0" smtClean="0">
                          <a:effectLst/>
                        </a:rPr>
                        <a:t>化学（</a:t>
                      </a:r>
                      <a:r>
                        <a:rPr kumimoji="1" lang="ja-JP" sz="1600" kern="100" dirty="0">
                          <a:effectLst/>
                        </a:rPr>
                        <a:t>４月</a:t>
                      </a:r>
                      <a:r>
                        <a:rPr kumimoji="1" lang="ja-JP" sz="1600" kern="100" dirty="0" smtClean="0">
                          <a:effectLst/>
                        </a:rPr>
                        <a:t>中旬～１１月</a:t>
                      </a:r>
                      <a:r>
                        <a:rPr kumimoji="1" lang="ja-JP" sz="1600" kern="100" dirty="0">
                          <a:effectLst/>
                        </a:rPr>
                        <a:t>中旬／全</a:t>
                      </a:r>
                      <a:r>
                        <a:rPr kumimoji="1" lang="en-US" sz="1600" kern="100" dirty="0">
                          <a:effectLst/>
                        </a:rPr>
                        <a:t>50</a:t>
                      </a:r>
                      <a:r>
                        <a:rPr kumimoji="1" lang="ja-JP" sz="1600" kern="100" dirty="0">
                          <a:effectLst/>
                        </a:rPr>
                        <a:t>回）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600" kern="100" baseline="0" dirty="0" smtClean="0">
                          <a:effectLst/>
                        </a:rPr>
                        <a:t>          </a:t>
                      </a:r>
                      <a:r>
                        <a:rPr kumimoji="1" lang="ja-JP" sz="1600" kern="100" dirty="0">
                          <a:effectLst/>
                        </a:rPr>
                        <a:t>　</a:t>
                      </a:r>
                      <a:r>
                        <a:rPr kumimoji="1" lang="en-US" altLang="ja-JP" sz="1600" kern="100" dirty="0" smtClean="0">
                          <a:effectLst/>
                        </a:rPr>
                        <a:t>    </a:t>
                      </a:r>
                      <a:r>
                        <a:rPr kumimoji="1" lang="en-US" sz="1600" kern="100" dirty="0" smtClean="0">
                          <a:effectLst/>
                        </a:rPr>
                        <a:t>\</a:t>
                      </a:r>
                      <a:r>
                        <a:rPr kumimoji="1" lang="en-US" sz="1600" kern="100" dirty="0">
                          <a:effectLst/>
                        </a:rPr>
                        <a:t>30,000</a:t>
                      </a:r>
                      <a:endParaRPr kumimoji="1" lang="ja-JP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sz="800" kern="100" baseline="0" dirty="0" smtClean="0">
                          <a:effectLst/>
                        </a:rPr>
                        <a:t>     </a:t>
                      </a:r>
                      <a:r>
                        <a:rPr kumimoji="1" lang="en-US" sz="1600" b="0" kern="100" dirty="0" smtClean="0">
                          <a:effectLst/>
                        </a:rPr>
                        <a:t>\</a:t>
                      </a:r>
                      <a:r>
                        <a:rPr kumimoji="1" lang="en-US" sz="1600" b="0" kern="100" dirty="0">
                          <a:effectLst/>
                        </a:rPr>
                        <a:t>20,000</a:t>
                      </a:r>
                      <a:endParaRPr kumimoji="1" lang="ja-JP" sz="16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extLst>
                  <a:ext uri="{0D108BD9-81ED-4DB2-BD59-A6C34878D82A}">
                    <a16:rowId xmlns:a16="http://schemas.microsoft.com/office/drawing/2014/main" val="3908317130"/>
                  </a:ext>
                </a:extLst>
              </a:tr>
              <a:tr h="60813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1" lang="en-US" altLang="ja-JP" sz="1600" kern="100" dirty="0" smtClean="0">
                          <a:effectLst/>
                        </a:rPr>
                        <a:t>     </a:t>
                      </a:r>
                      <a:r>
                        <a:rPr kumimoji="1" lang="ja-JP" sz="1600" b="0" kern="100" dirty="0" smtClean="0">
                          <a:effectLst/>
                        </a:rPr>
                        <a:t>数学</a:t>
                      </a:r>
                      <a:r>
                        <a:rPr kumimoji="1" lang="en-US" sz="1600" b="0" kern="100" dirty="0" smtClean="0">
                          <a:effectLst/>
                        </a:rPr>
                        <a:t>2</a:t>
                      </a:r>
                      <a:r>
                        <a:rPr kumimoji="1" lang="ja-JP" sz="1600" b="0" kern="100" dirty="0" smtClean="0">
                          <a:effectLst/>
                        </a:rPr>
                        <a:t>（</a:t>
                      </a:r>
                      <a:r>
                        <a:rPr kumimoji="1" lang="ja-JP" sz="1600" b="0" kern="100" dirty="0">
                          <a:effectLst/>
                        </a:rPr>
                        <a:t>４月</a:t>
                      </a:r>
                      <a:r>
                        <a:rPr kumimoji="1" lang="ja-JP" sz="1600" b="0" kern="100" dirty="0" smtClean="0">
                          <a:effectLst/>
                        </a:rPr>
                        <a:t>中旬～１１月</a:t>
                      </a:r>
                      <a:r>
                        <a:rPr kumimoji="1" lang="ja-JP" sz="1600" b="0" kern="100" dirty="0">
                          <a:effectLst/>
                        </a:rPr>
                        <a:t>中旬／全</a:t>
                      </a:r>
                      <a:r>
                        <a:rPr kumimoji="1" lang="en-US" sz="1600" b="0" kern="100" dirty="0">
                          <a:effectLst/>
                        </a:rPr>
                        <a:t>50</a:t>
                      </a:r>
                      <a:r>
                        <a:rPr kumimoji="1" lang="ja-JP" sz="1600" b="0" kern="100" dirty="0">
                          <a:effectLst/>
                        </a:rPr>
                        <a:t>回）</a:t>
                      </a:r>
                      <a:endParaRPr kumimoji="1" lang="ja-JP" sz="16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sz="1600" b="0" kern="100" baseline="0" dirty="0" smtClean="0">
                          <a:effectLst/>
                        </a:rPr>
                        <a:t>                 </a:t>
                      </a:r>
                      <a:r>
                        <a:rPr kumimoji="1" lang="en-US" sz="1600" b="0" kern="100" dirty="0" smtClean="0">
                          <a:effectLst/>
                        </a:rPr>
                        <a:t>\</a:t>
                      </a:r>
                      <a:r>
                        <a:rPr kumimoji="1" lang="en-US" sz="1600" b="0" kern="100" dirty="0">
                          <a:effectLst/>
                        </a:rPr>
                        <a:t>30,000</a:t>
                      </a:r>
                      <a:endParaRPr kumimoji="1" lang="ja-JP" sz="16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sz="1600" kern="100" dirty="0" smtClean="0">
                          <a:effectLst/>
                        </a:rPr>
                        <a:t>   </a:t>
                      </a:r>
                      <a:r>
                        <a:rPr kumimoji="1" lang="en-US" sz="1600" b="0" kern="100" dirty="0" smtClean="0">
                          <a:effectLst/>
                        </a:rPr>
                        <a:t>\</a:t>
                      </a:r>
                      <a:r>
                        <a:rPr kumimoji="1" lang="en-US" sz="1600" b="0" kern="100" dirty="0">
                          <a:effectLst/>
                        </a:rPr>
                        <a:t>20,000</a:t>
                      </a:r>
                      <a:endParaRPr kumimoji="1" lang="ja-JP" sz="16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50" marR="47550" marT="0" marB="0" anchor="ctr"/>
                </a:tc>
                <a:extLst>
                  <a:ext uri="{0D108BD9-81ED-4DB2-BD59-A6C34878D82A}">
                    <a16:rowId xmlns:a16="http://schemas.microsoft.com/office/drawing/2014/main" val="3088096279"/>
                  </a:ext>
                </a:extLst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12" y="52056"/>
            <a:ext cx="1587999" cy="396000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9250601" y="6380180"/>
            <a:ext cx="2228147" cy="3198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货币</a:t>
            </a:r>
            <a:r>
              <a:rPr kumimoji="1" lang="ja-JP" altLang="en-US" sz="24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：</a:t>
            </a:r>
            <a:r>
              <a:rPr kumimoji="1" lang="zh-CN" altLang="en-US" sz="24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日元</a:t>
            </a:r>
            <a:endParaRPr kumimoji="1" lang="vi-VN" altLang="ja-JP" sz="24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0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DD462F"/>
                </a:solidFill>
                <a:latin typeface="Arial Narrow" panose="020B0606020202030204" pitchFamily="34" charset="0"/>
                <a:ea typeface="+mn-ea"/>
                <a:cs typeface="+mn-cs"/>
              </a:rPr>
              <a:t>大学升学班</a:t>
            </a:r>
            <a:endParaRPr lang="ja-JP" altLang="en-US" sz="3600" dirty="0">
              <a:solidFill>
                <a:srgbClr val="DD462F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031182" y="1435608"/>
            <a:ext cx="425750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＜国立</a:t>
            </a:r>
            <a:r>
              <a:rPr lang="ja-JP" altLang="ja-JP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＞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大阪大学                     筑波大学</a:t>
            </a:r>
            <a:endParaRPr lang="en-US" altLang="zh-CN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京都大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                     山口大学    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名古屋大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r>
              <a:rPr lang="en-US" altLang="zh-CN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               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秋田大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東北大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r>
              <a:rPr lang="en-US" altLang="zh-CN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                   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九州工业大学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大阪教育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大学</a:t>
            </a:r>
            <a:r>
              <a:rPr lang="en-US" altLang="zh-CN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            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静岗大学等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＜</a:t>
            </a:r>
            <a:r>
              <a:rPr lang="ja-JP" altLang="ja-JP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私立＞</a:t>
            </a:r>
          </a:p>
          <a:p>
            <a:pPr algn="just">
              <a:spcAft>
                <a:spcPts val="0"/>
              </a:spcAft>
            </a:pP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庆应大学</a:t>
            </a:r>
            <a:r>
              <a:rPr lang="en-US" altLang="zh-CN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                   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早稻田大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中央大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r>
              <a:rPr lang="en-US" altLang="zh-CN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                   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明治大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上智大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r>
              <a:rPr lang="en-US" altLang="zh-CN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                   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立教大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法政大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r>
              <a:rPr lang="en-US" altLang="zh-CN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                   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專修大</a:t>
            </a:r>
            <a:r>
              <a:rPr lang="zh-CN" altLang="en-US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東洋大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                     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東京</a:t>
            </a:r>
            <a:r>
              <a:rPr lang="zh-TW" altLang="en-US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理科大</a:t>
            </a:r>
            <a:r>
              <a:rPr lang="zh-CN" altLang="en-US" sz="20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</a:t>
            </a:r>
            <a:endParaRPr lang="en-US" altLang="zh-TW" sz="2000" b="1" kern="100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000" b="1" kern="1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国际基督教大学等</a:t>
            </a:r>
            <a:endParaRPr lang="en-US" altLang="zh-TW" sz="20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1600" b="1" kern="100" dirty="0" smtClean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942761" y="5509993"/>
            <a:ext cx="4298576" cy="4953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altLang="ja-JP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100584"/>
            <a:ext cx="1587999" cy="396000"/>
          </a:xfrm>
          <a:prstGeom prst="rect">
            <a:avLst/>
          </a:prstGeom>
        </p:spPr>
      </p:pic>
      <p:pic>
        <p:nvPicPr>
          <p:cNvPr id="10" name="コンテンツ プレースホルダー 9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84" y="2141339"/>
            <a:ext cx="3770428" cy="302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角丸四角形 10"/>
          <p:cNvSpPr/>
          <p:nvPr/>
        </p:nvSpPr>
        <p:spPr>
          <a:xfrm>
            <a:off x="942761" y="1504722"/>
            <a:ext cx="4736479" cy="5198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kumimoji="1" lang="zh-CN" altLang="en-US" sz="2800" dirty="0">
                <a:solidFill>
                  <a:schemeClr val="tx1"/>
                </a:solidFill>
                <a:latin typeface="Arial Narrow" panose="020B0606020202030204" pitchFamily="34" charset="0"/>
              </a:rPr>
              <a:t>思考力、行动力、分析力 </a:t>
            </a:r>
            <a:r>
              <a:rPr kumimoji="1" lang="en-US" altLang="zh-CN" sz="2800" dirty="0">
                <a:solidFill>
                  <a:schemeClr val="tx1"/>
                </a:solidFill>
                <a:latin typeface="Arial Narrow" panose="020B0606020202030204" pitchFamily="34" charset="0"/>
              </a:rPr>
              <a:t>UP</a:t>
            </a:r>
            <a:endParaRPr kumimoji="1" lang="ja-JP" altLang="en-US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90698" y="5283976"/>
            <a:ext cx="6417425" cy="5198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kumimoji="1" lang="zh-CN" altLang="en-US" sz="27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包含</a:t>
            </a:r>
            <a:r>
              <a:rPr kumimoji="1" lang="en-US" altLang="zh-CN" sz="27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EJU</a:t>
            </a:r>
            <a:r>
              <a:rPr kumimoji="1" lang="zh-CN" altLang="en-US" sz="27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指导，小论文指导，面试指导等</a:t>
            </a:r>
            <a:endParaRPr kumimoji="1" lang="ja-JP" altLang="en-US" sz="27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067452" y="5960468"/>
            <a:ext cx="4736479" cy="5198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※</a:t>
            </a:r>
            <a:r>
              <a:rPr kumimoji="1" lang="zh-CN" altLang="en-US" sz="2800" dirty="0" smtClean="0">
                <a:solidFill>
                  <a:srgbClr val="DD462F"/>
                </a:solidFill>
                <a:latin typeface="Arial Narrow" panose="020B0606020202030204" pitchFamily="34" charset="0"/>
              </a:rPr>
              <a:t>一年学费</a:t>
            </a:r>
            <a:r>
              <a:rPr kumimoji="1" lang="en-US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+</a:t>
            </a:r>
            <a:r>
              <a:rPr kumimoji="1" lang="en-US" altLang="zh-CN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6</a:t>
            </a:r>
            <a:r>
              <a:rPr kumimoji="1" lang="zh-CN" altLang="en-US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万</a:t>
            </a:r>
            <a:r>
              <a:rPr kumimoji="1" lang="zh-TW" altLang="en-US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日</a:t>
            </a:r>
            <a:r>
              <a:rPr kumimoji="1" lang="zh-CN" altLang="en-US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币</a:t>
            </a:r>
            <a:r>
              <a:rPr kumimoji="1" lang="en-US" altLang="ja-JP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/1</a:t>
            </a:r>
            <a:r>
              <a:rPr kumimoji="1" lang="ja-JP" altLang="en-US" sz="2800" dirty="0">
                <a:solidFill>
                  <a:srgbClr val="DD462F"/>
                </a:solidFill>
                <a:latin typeface="Arial Narrow" panose="020B0606020202030204" pitchFamily="34" charset="0"/>
              </a:rPr>
              <a:t>年間</a:t>
            </a:r>
            <a:endParaRPr kumimoji="1" lang="vi-VN" altLang="ja-JP" sz="2800" dirty="0">
              <a:solidFill>
                <a:srgbClr val="DD462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1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684347_TF10001108" id="{F156FCD0-0F9E-46D0-BAC4-26FFD8DC96B9}" vid="{4EC5F9E5-C659-44BD-8F4A-4AC33E55F06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2363</TotalTime>
  <Words>694</Words>
  <Application>Microsoft Office PowerPoint</Application>
  <PresentationFormat>ワイド画面</PresentationFormat>
  <Paragraphs>208</Paragraphs>
  <Slides>24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40" baseType="lpstr">
      <vt:lpstr>Arial Unicode MS</vt:lpstr>
      <vt:lpstr>HGP創英角ｺﾞｼｯｸUB</vt:lpstr>
      <vt:lpstr>ＭＳ Ｐゴシック</vt:lpstr>
      <vt:lpstr>ＭＳ 明朝</vt:lpstr>
      <vt:lpstr>SimSun</vt:lpstr>
      <vt:lpstr>UD デジタル 教科書体 N-B</vt:lpstr>
      <vt:lpstr>メイリオ</vt:lpstr>
      <vt:lpstr>Arial</vt:lpstr>
      <vt:lpstr>Arial Narrow</vt:lpstr>
      <vt:lpstr>Calibri</vt:lpstr>
      <vt:lpstr>Century</vt:lpstr>
      <vt:lpstr>Segoe UI</vt:lpstr>
      <vt:lpstr>Segoe UI Semibold</vt:lpstr>
      <vt:lpstr>Times New Roman</vt:lpstr>
      <vt:lpstr>Wingdings</vt:lpstr>
      <vt:lpstr>WelcomeDoc</vt:lpstr>
      <vt:lpstr>PowerPoint プレゼンテーション</vt:lpstr>
      <vt:lpstr>学校法人  大原学园</vt:lpstr>
      <vt:lpstr>留学生可以选择的课程（专门学校）</vt:lpstr>
      <vt:lpstr>学校介绍</vt:lpstr>
      <vt:lpstr>学校位置</vt:lpstr>
      <vt:lpstr>学校优势</vt:lpstr>
      <vt:lpstr>学费（可以半年缴纳）</vt:lpstr>
      <vt:lpstr>EJU指导（各科目每周上2次课，每次90分钟）</vt:lpstr>
      <vt:lpstr>大学升学班</vt:lpstr>
      <vt:lpstr>大学院升学班</vt:lpstr>
      <vt:lpstr>就业班</vt:lpstr>
      <vt:lpstr>升学实绩（每年都会向有名大学输送人才）</vt:lpstr>
      <vt:lpstr>校内介绍</vt:lpstr>
      <vt:lpstr>校内介绍</vt:lpstr>
      <vt:lpstr>学校活动</vt:lpstr>
      <vt:lpstr>学校活动</vt:lpstr>
      <vt:lpstr>学校活动</vt:lpstr>
      <vt:lpstr>学校活动</vt:lpstr>
      <vt:lpstr>学校活动</vt:lpstr>
      <vt:lpstr>学校活动</vt:lpstr>
      <vt:lpstr>学校活动（其他季节性活动）</vt:lpstr>
      <vt:lpstr>勤工俭学</vt:lpstr>
      <vt:lpstr>学校合作宿舍（仅供参考）</vt:lpstr>
      <vt:lpstr>期待～相约在东京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學校法人  大原學園 </dc:title>
  <dc:creator>沈 蘭傑</dc:creator>
  <cp:keywords/>
  <cp:lastModifiedBy>林 潤凡</cp:lastModifiedBy>
  <cp:revision>223</cp:revision>
  <cp:lastPrinted>2019-02-14T03:54:39Z</cp:lastPrinted>
  <dcterms:created xsi:type="dcterms:W3CDTF">2019-02-13T02:31:44Z</dcterms:created>
  <dcterms:modified xsi:type="dcterms:W3CDTF">2019-06-14T00:54:23Z</dcterms:modified>
  <cp:version/>
</cp:coreProperties>
</file>